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45"/>
  </p:notesMasterIdLst>
  <p:sldIdLst>
    <p:sldId id="256" r:id="rId5"/>
    <p:sldId id="258" r:id="rId6"/>
    <p:sldId id="259" r:id="rId7"/>
    <p:sldId id="260" r:id="rId8"/>
    <p:sldId id="297" r:id="rId9"/>
    <p:sldId id="298" r:id="rId10"/>
    <p:sldId id="261" r:id="rId11"/>
    <p:sldId id="299" r:id="rId12"/>
    <p:sldId id="300" r:id="rId13"/>
    <p:sldId id="301" r:id="rId14"/>
    <p:sldId id="306" r:id="rId15"/>
    <p:sldId id="332" r:id="rId16"/>
    <p:sldId id="322" r:id="rId17"/>
    <p:sldId id="313" r:id="rId18"/>
    <p:sldId id="323" r:id="rId19"/>
    <p:sldId id="329" r:id="rId20"/>
    <p:sldId id="331" r:id="rId21"/>
    <p:sldId id="321" r:id="rId22"/>
    <p:sldId id="325" r:id="rId23"/>
    <p:sldId id="302" r:id="rId24"/>
    <p:sldId id="303" r:id="rId25"/>
    <p:sldId id="304" r:id="rId26"/>
    <p:sldId id="305" r:id="rId27"/>
    <p:sldId id="307" r:id="rId28"/>
    <p:sldId id="308" r:id="rId29"/>
    <p:sldId id="309" r:id="rId30"/>
    <p:sldId id="320" r:id="rId31"/>
    <p:sldId id="310" r:id="rId32"/>
    <p:sldId id="315" r:id="rId33"/>
    <p:sldId id="311" r:id="rId34"/>
    <p:sldId id="316" r:id="rId35"/>
    <p:sldId id="312" r:id="rId36"/>
    <p:sldId id="317" r:id="rId37"/>
    <p:sldId id="318" r:id="rId38"/>
    <p:sldId id="319" r:id="rId39"/>
    <p:sldId id="326" r:id="rId40"/>
    <p:sldId id="324" r:id="rId41"/>
    <p:sldId id="327" r:id="rId42"/>
    <p:sldId id="328" r:id="rId43"/>
    <p:sldId id="333" r:id="rId44"/>
  </p:sldIdLst>
  <p:sldSz cx="9144000" cy="5143500" type="screen16x9"/>
  <p:notesSz cx="6858000" cy="9144000"/>
  <p:embeddedFontLst>
    <p:embeddedFont>
      <p:font typeface="Anaheim" panose="020B0604020202020204" charset="0"/>
      <p:regular r:id="rId46"/>
    </p:embeddedFont>
    <p:embeddedFont>
      <p:font typeface="Bebas Neue" panose="020B0606020202050201" pitchFamily="34" charset="0"/>
      <p:regular r:id="rId47"/>
    </p:embeddedFont>
    <p:embeddedFont>
      <p:font typeface="Cambria Math" panose="02040503050406030204" pitchFamily="18" charset="0"/>
      <p:regular r:id="rId48"/>
    </p:embeddedFont>
    <p:embeddedFont>
      <p:font typeface="Inter" panose="020B0604020202020204" charset="0"/>
      <p:regular r:id="rId49"/>
      <p:bold r:id="rId50"/>
    </p:embeddedFont>
    <p:embeddedFont>
      <p:font typeface="Nunito Light" pitchFamily="2" charset="0"/>
      <p:regular r:id="rId51"/>
      <p:italic r:id="rId52"/>
    </p:embeddedFont>
    <p:embeddedFont>
      <p:font typeface="Prosto One"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9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80C249-B34A-468F-AD9D-9C4D56BA7B2B}" v="1073" dt="2023-04-24T20:57:26.668"/>
    <p1510:client id="{910B1C29-03E5-815E-4635-5F4B2BBFB1C4}" v="35" dt="2023-04-25T01:02:06.856"/>
    <p1510:client id="{B7B91D12-2326-4877-8531-2680C75CB760}" v="389" dt="2023-04-25T01:37:18.615"/>
  </p1510:revLst>
</p1510:revInfo>
</file>

<file path=ppt/tableStyles.xml><?xml version="1.0" encoding="utf-8"?>
<a:tblStyleLst xmlns:a="http://schemas.openxmlformats.org/drawingml/2006/main" def="{AEB3C8B2-1355-44FA-A4E7-679EF4B2B628}">
  <a:tblStyle styleId="{AEB3C8B2-1355-44FA-A4E7-679EF4B2B6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F563088-7405-427D-9364-16BCF2C2286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05b9b432f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05b9b432f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71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20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015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6695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70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777656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3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16957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65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147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507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454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139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391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46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1357300"/>
            <a:ext cx="7717500" cy="17772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352700"/>
            <a:ext cx="7717500" cy="5673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000">
                <a:solidFill>
                  <a:srgbClr val="2F2D08"/>
                </a:solidFill>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6"/>
        <p:cNvGrpSpPr/>
        <p:nvPr/>
      </p:nvGrpSpPr>
      <p:grpSpPr>
        <a:xfrm>
          <a:off x="0" y="0"/>
          <a:ext cx="0" cy="0"/>
          <a:chOff x="0" y="0"/>
          <a:chExt cx="0" cy="0"/>
        </a:xfrm>
      </p:grpSpPr>
      <p:sp>
        <p:nvSpPr>
          <p:cNvPr id="77" name="Google Shape;77;p13"/>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p:nvPr>
        </p:nvSpPr>
        <p:spPr>
          <a:xfrm>
            <a:off x="713225" y="539500"/>
            <a:ext cx="7717500" cy="7152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713227" y="3551941"/>
            <a:ext cx="857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713227" y="2118925"/>
            <a:ext cx="857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572077" y="2118923"/>
            <a:ext cx="857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713227" y="2835433"/>
            <a:ext cx="857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1"/>
          </p:nvPr>
        </p:nvSpPr>
        <p:spPr>
          <a:xfrm>
            <a:off x="1570881" y="2118925"/>
            <a:ext cx="2791500" cy="447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Prosto One"/>
                <a:ea typeface="Prosto One"/>
                <a:cs typeface="Prosto One"/>
                <a:sym typeface="Prost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6"/>
          </p:nvPr>
        </p:nvSpPr>
        <p:spPr>
          <a:xfrm>
            <a:off x="1570875" y="2835429"/>
            <a:ext cx="2791500" cy="447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Prosto One"/>
                <a:ea typeface="Prosto One"/>
                <a:cs typeface="Prosto One"/>
                <a:sym typeface="Prost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subTitle" idx="7"/>
          </p:nvPr>
        </p:nvSpPr>
        <p:spPr>
          <a:xfrm>
            <a:off x="1570881" y="3551950"/>
            <a:ext cx="2791500" cy="447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Prosto One"/>
                <a:ea typeface="Prosto One"/>
                <a:cs typeface="Prosto One"/>
                <a:sym typeface="Prost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8"/>
          </p:nvPr>
        </p:nvSpPr>
        <p:spPr>
          <a:xfrm>
            <a:off x="5429725" y="2118925"/>
            <a:ext cx="2791500" cy="447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Prosto One"/>
                <a:ea typeface="Prosto One"/>
                <a:cs typeface="Prosto One"/>
                <a:sym typeface="Prost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title" idx="9" hasCustomPrompt="1"/>
          </p:nvPr>
        </p:nvSpPr>
        <p:spPr>
          <a:xfrm>
            <a:off x="4572077" y="3551941"/>
            <a:ext cx="857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572077" y="2835433"/>
            <a:ext cx="857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4"/>
          </p:nvPr>
        </p:nvSpPr>
        <p:spPr>
          <a:xfrm>
            <a:off x="5429725" y="2835429"/>
            <a:ext cx="2791500" cy="447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Prosto One"/>
                <a:ea typeface="Prosto One"/>
                <a:cs typeface="Prosto One"/>
                <a:sym typeface="Prost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 name="Google Shape;90;p13"/>
          <p:cNvSpPr txBox="1">
            <a:spLocks noGrp="1"/>
          </p:cNvSpPr>
          <p:nvPr>
            <p:ph type="subTitle" idx="15"/>
          </p:nvPr>
        </p:nvSpPr>
        <p:spPr>
          <a:xfrm>
            <a:off x="5429731" y="3551950"/>
            <a:ext cx="2791500" cy="447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Prosto One"/>
                <a:ea typeface="Prosto One"/>
                <a:cs typeface="Prosto One"/>
                <a:sym typeface="Prost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13"/>
          <p:cNvSpPr/>
          <p:nvPr/>
        </p:nvSpPr>
        <p:spPr>
          <a:xfrm>
            <a:off x="7404425" y="4707069"/>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7860425" y="4707069"/>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8316425" y="4707069"/>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3"/>
        <p:cNvGrpSpPr/>
        <p:nvPr/>
      </p:nvGrpSpPr>
      <p:grpSpPr>
        <a:xfrm>
          <a:off x="0" y="0"/>
          <a:ext cx="0" cy="0"/>
          <a:chOff x="0" y="0"/>
          <a:chExt cx="0" cy="0"/>
        </a:xfrm>
      </p:grpSpPr>
      <p:sp>
        <p:nvSpPr>
          <p:cNvPr id="184" name="Google Shape;184;p23"/>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rot="-5400000">
            <a:off x="408375" y="47070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rot="-5400000">
            <a:off x="408375" y="42510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rot="-5400000">
            <a:off x="408375" y="37950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rot="-5400000">
            <a:off x="8621325" y="13462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rot="-5400000">
            <a:off x="8621325" y="8902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rot="-5400000">
            <a:off x="8621325" y="4342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1"/>
        <p:cNvGrpSpPr/>
        <p:nvPr/>
      </p:nvGrpSpPr>
      <p:grpSpPr>
        <a:xfrm>
          <a:off x="0" y="0"/>
          <a:ext cx="0" cy="0"/>
          <a:chOff x="0" y="0"/>
          <a:chExt cx="0" cy="0"/>
        </a:xfrm>
      </p:grpSpPr>
      <p:sp>
        <p:nvSpPr>
          <p:cNvPr id="192" name="Google Shape;192;p24"/>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rot="10800000">
            <a:off x="1632000" y="47070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rot="10800000">
            <a:off x="1176000" y="47070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rot="10800000">
            <a:off x="720000" y="47070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5400000">
            <a:off x="8621325" y="14515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rot="-5400000">
            <a:off x="8621325" y="9955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rot="-5400000">
            <a:off x="8621325" y="5395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13225" y="2486075"/>
            <a:ext cx="7717500" cy="11049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3600"/>
              <a:buNone/>
              <a:defRPr sz="5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04800" y="1388650"/>
            <a:ext cx="1334400" cy="841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4"/>
          <p:cNvGrpSpPr/>
          <p:nvPr/>
        </p:nvGrpSpPr>
        <p:grpSpPr>
          <a:xfrm rot="-5400000">
            <a:off x="-47625" y="839950"/>
            <a:ext cx="1026300" cy="114300"/>
            <a:chOff x="912025" y="914175"/>
            <a:chExt cx="1026300" cy="114300"/>
          </a:xfrm>
        </p:grpSpPr>
        <p:sp>
          <p:nvSpPr>
            <p:cNvPr id="19" name="Google Shape;19;p4"/>
            <p:cNvSpPr/>
            <p:nvPr/>
          </p:nvSpPr>
          <p:spPr>
            <a:xfrm>
              <a:off x="912025" y="9141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1368025" y="9141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1824025" y="9141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4"/>
          <p:cNvGrpSpPr/>
          <p:nvPr/>
        </p:nvGrpSpPr>
        <p:grpSpPr>
          <a:xfrm rot="-5400000">
            <a:off x="8165400" y="4182975"/>
            <a:ext cx="1026300" cy="114300"/>
            <a:chOff x="912025" y="914175"/>
            <a:chExt cx="1026300" cy="114300"/>
          </a:xfrm>
        </p:grpSpPr>
        <p:sp>
          <p:nvSpPr>
            <p:cNvPr id="23" name="Google Shape;23;p4"/>
            <p:cNvSpPr/>
            <p:nvPr/>
          </p:nvSpPr>
          <p:spPr>
            <a:xfrm>
              <a:off x="912025" y="9141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1368025" y="9141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1824025" y="91417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txBox="1">
            <a:spLocks noGrp="1"/>
          </p:cNvSpPr>
          <p:nvPr>
            <p:ph type="title"/>
          </p:nvPr>
        </p:nvSpPr>
        <p:spPr>
          <a:xfrm>
            <a:off x="720000" y="539500"/>
            <a:ext cx="7704000" cy="7152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txBox="1">
            <a:spLocks noGrp="1"/>
          </p:cNvSpPr>
          <p:nvPr>
            <p:ph type="body" idx="1"/>
          </p:nvPr>
        </p:nvSpPr>
        <p:spPr>
          <a:xfrm>
            <a:off x="720000" y="1323975"/>
            <a:ext cx="7704000" cy="327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39500"/>
            <a:ext cx="7717500" cy="7152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5"/>
          <p:cNvSpPr txBox="1">
            <a:spLocks noGrp="1"/>
          </p:cNvSpPr>
          <p:nvPr>
            <p:ph type="subTitle" idx="1"/>
          </p:nvPr>
        </p:nvSpPr>
        <p:spPr>
          <a:xfrm>
            <a:off x="5301576" y="2962162"/>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1336775" y="2962162"/>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3"/>
          </p:nvPr>
        </p:nvSpPr>
        <p:spPr>
          <a:xfrm>
            <a:off x="1336775" y="2415523"/>
            <a:ext cx="2505600" cy="462600"/>
          </a:xfrm>
          <a:prstGeom prst="rect">
            <a:avLst/>
          </a:prstGeom>
          <a:solidFill>
            <a:schemeClr val="dk2"/>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Prosto One"/>
                <a:ea typeface="Prosto One"/>
                <a:cs typeface="Prosto One"/>
                <a:sym typeface="Prost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 name="Google Shape;34;p5"/>
          <p:cNvSpPr txBox="1">
            <a:spLocks noGrp="1"/>
          </p:cNvSpPr>
          <p:nvPr>
            <p:ph type="subTitle" idx="4"/>
          </p:nvPr>
        </p:nvSpPr>
        <p:spPr>
          <a:xfrm>
            <a:off x="5301576" y="2415523"/>
            <a:ext cx="2505600" cy="462600"/>
          </a:xfrm>
          <a:prstGeom prst="rect">
            <a:avLst/>
          </a:prstGeom>
          <a:solidFill>
            <a:schemeClr val="dk2"/>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Prosto One"/>
                <a:ea typeface="Prosto One"/>
                <a:cs typeface="Prosto One"/>
                <a:sym typeface="Prost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 name="Google Shape;35;p5"/>
          <p:cNvSpPr/>
          <p:nvPr/>
        </p:nvSpPr>
        <p:spPr>
          <a:xfrm rot="5400000">
            <a:off x="408375" y="2058594"/>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5400000">
            <a:off x="408375" y="2514594"/>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408375" y="2970594"/>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title"/>
          </p:nvPr>
        </p:nvSpPr>
        <p:spPr>
          <a:xfrm>
            <a:off x="707200" y="1103238"/>
            <a:ext cx="4294800" cy="7152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3600"/>
              <a:buNone/>
              <a:defRPr>
                <a:solidFill>
                  <a:srgbClr val="2F2D08"/>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7"/>
          <p:cNvSpPr txBox="1">
            <a:spLocks noGrp="1"/>
          </p:cNvSpPr>
          <p:nvPr>
            <p:ph type="subTitle" idx="1"/>
          </p:nvPr>
        </p:nvSpPr>
        <p:spPr>
          <a:xfrm>
            <a:off x="707200" y="2157900"/>
            <a:ext cx="4294800" cy="18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48" name="Google Shape;48;p7"/>
          <p:cNvSpPr>
            <a:spLocks noGrp="1"/>
          </p:cNvSpPr>
          <p:nvPr>
            <p:ph type="pic" idx="2"/>
          </p:nvPr>
        </p:nvSpPr>
        <p:spPr>
          <a:xfrm>
            <a:off x="5411550" y="539500"/>
            <a:ext cx="3025500" cy="40644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a:spLocks noGrp="1"/>
          </p:cNvSpPr>
          <p:nvPr>
            <p:ph type="title"/>
          </p:nvPr>
        </p:nvSpPr>
        <p:spPr>
          <a:xfrm>
            <a:off x="713250" y="1866900"/>
            <a:ext cx="7717500" cy="1409700"/>
          </a:xfrm>
          <a:prstGeom prst="rect">
            <a:avLst/>
          </a:prstGeom>
          <a:solidFill>
            <a:schemeClr val="dk2"/>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713225" y="1543050"/>
            <a:ext cx="7717500" cy="1218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 name="Google Shape;54;p9"/>
          <p:cNvSpPr txBox="1">
            <a:spLocks noGrp="1"/>
          </p:cNvSpPr>
          <p:nvPr>
            <p:ph type="subTitle" idx="1"/>
          </p:nvPr>
        </p:nvSpPr>
        <p:spPr>
          <a:xfrm>
            <a:off x="713225" y="2990850"/>
            <a:ext cx="7717500" cy="6096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20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5" name="Google Shape;55;p9"/>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6523475" y="319974"/>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6979475" y="319974"/>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7435475" y="319974"/>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rot="10800000">
            <a:off x="2494325" y="4707463"/>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rot="10800000">
            <a:off x="2038325" y="4707463"/>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10800000">
            <a:off x="1582325" y="4707463"/>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0"/>
          <p:cNvSpPr/>
          <p:nvPr/>
        </p:nvSpPr>
        <p:spPr>
          <a:xfrm>
            <a:off x="192900" y="171000"/>
            <a:ext cx="8758200" cy="4801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title"/>
          </p:nvPr>
        </p:nvSpPr>
        <p:spPr>
          <a:xfrm>
            <a:off x="720000" y="3790950"/>
            <a:ext cx="7704000" cy="795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10"/>
          <p:cNvSpPr/>
          <p:nvPr/>
        </p:nvSpPr>
        <p:spPr>
          <a:xfrm rot="5400000">
            <a:off x="8618925" y="2058594"/>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rot="5400000">
            <a:off x="8618925" y="2514594"/>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rot="5400000">
            <a:off x="8618925" y="2970594"/>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713236" y="319963"/>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1169236" y="319963"/>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p:nvPr/>
        </p:nvSpPr>
        <p:spPr>
          <a:xfrm>
            <a:off x="1625236" y="319963"/>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5F5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Prosto One"/>
              <a:buNone/>
              <a:defRPr sz="3600" b="1">
                <a:solidFill>
                  <a:schemeClr val="dk1"/>
                </a:solidFill>
                <a:latin typeface="Prosto One"/>
                <a:ea typeface="Prosto One"/>
                <a:cs typeface="Prosto One"/>
                <a:sym typeface="Prost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905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ieeexplore.ieee.org/document/45017" TargetMode="External"/><Relationship Id="rId2" Type="http://schemas.openxmlformats.org/officeDocument/2006/relationships/hyperlink" Target="http://ijltet.org/wp-content/uploads/2012/07/71.pdf" TargetMode="External"/><Relationship Id="rId1" Type="http://schemas.openxmlformats.org/officeDocument/2006/relationships/slideLayout" Target="../slideLayouts/slideLayout3.xml"/><Relationship Id="rId5" Type="http://schemas.openxmlformats.org/officeDocument/2006/relationships/hyperlink" Target="https://www.researchgate.net/publication/327027579_A_24-72-GSs_8-b_Time-Interleaved_SAR_ADC_With_20-33-pJConversion_and_30_dB_SNDR_at_Nyquist_in_14-nm_CMOS_FinFET" TargetMode="External"/><Relationship Id="rId4" Type="http://schemas.openxmlformats.org/officeDocument/2006/relationships/hyperlink" Target="https://ieeexplore.ieee.org/document/757958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28"/>
          <p:cNvSpPr txBox="1">
            <a:spLocks noGrp="1"/>
          </p:cNvSpPr>
          <p:nvPr>
            <p:ph type="ctrTitle"/>
          </p:nvPr>
        </p:nvSpPr>
        <p:spPr>
          <a:xfrm>
            <a:off x="713250" y="715837"/>
            <a:ext cx="7717500" cy="177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2F2D08"/>
                </a:solidFill>
              </a:rPr>
              <a:t>VLSI Architecture Design</a:t>
            </a:r>
            <a:endParaRPr b="1" dirty="0">
              <a:solidFill>
                <a:srgbClr val="2F2D08"/>
              </a:solidFill>
            </a:endParaRPr>
          </a:p>
        </p:txBody>
      </p:sp>
      <p:sp>
        <p:nvSpPr>
          <p:cNvPr id="211" name="Google Shape;211;p28"/>
          <p:cNvSpPr txBox="1">
            <a:spLocks noGrp="1"/>
          </p:cNvSpPr>
          <p:nvPr>
            <p:ph type="subTitle" idx="1"/>
          </p:nvPr>
        </p:nvSpPr>
        <p:spPr>
          <a:xfrm>
            <a:off x="713225" y="2639218"/>
            <a:ext cx="7717500" cy="56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Prosto One" panose="020B0604020202020204" charset="0"/>
              </a:rPr>
              <a:t>Project Presentation</a:t>
            </a:r>
            <a:endParaRPr dirty="0">
              <a:latin typeface="Prosto One" panose="020B0604020202020204" charset="0"/>
            </a:endParaRPr>
          </a:p>
        </p:txBody>
      </p:sp>
      <p:sp>
        <p:nvSpPr>
          <p:cNvPr id="212" name="Google Shape;212;p28"/>
          <p:cNvSpPr/>
          <p:nvPr/>
        </p:nvSpPr>
        <p:spPr>
          <a:xfrm>
            <a:off x="713225" y="406968"/>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1169225" y="406968"/>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1625225" y="406968"/>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7404425" y="4610987"/>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7860425" y="4610987"/>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8316425" y="4610987"/>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3;p29">
            <a:extLst>
              <a:ext uri="{FF2B5EF4-FFF2-40B4-BE49-F238E27FC236}">
                <a16:creationId xmlns:a16="http://schemas.microsoft.com/office/drawing/2014/main" id="{C9C78991-99C3-8273-D457-41F34958D213}"/>
              </a:ext>
            </a:extLst>
          </p:cNvPr>
          <p:cNvSpPr txBox="1">
            <a:spLocks/>
          </p:cNvSpPr>
          <p:nvPr/>
        </p:nvSpPr>
        <p:spPr>
          <a:xfrm>
            <a:off x="713225" y="3352699"/>
            <a:ext cx="7717500" cy="1074963"/>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Prosto One"/>
              <a:buNone/>
              <a:defRPr sz="5200" b="1" i="0" u="none" strike="noStrike" cap="none">
                <a:solidFill>
                  <a:schemeClr val="dk1"/>
                </a:solidFill>
                <a:latin typeface="Prosto One"/>
                <a:ea typeface="Prosto One"/>
                <a:cs typeface="Prosto One"/>
                <a:sym typeface="Prosto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r>
              <a:rPr lang="en-US" sz="1800" dirty="0"/>
              <a:t>An SRAM-Based Multibit In-Memory</a:t>
            </a:r>
          </a:p>
          <a:p>
            <a:r>
              <a:rPr lang="en-US" sz="1800" dirty="0"/>
              <a:t>Matrix-Vector Multiplier With a Precision That</a:t>
            </a:r>
          </a:p>
          <a:p>
            <a:r>
              <a:rPr lang="en-US" sz="1800" dirty="0"/>
              <a:t>Scales Linearly in Area, Time, and Power</a:t>
            </a:r>
            <a:endParaRPr lang="en-GB"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33"/>
          <p:cNvSpPr txBox="1">
            <a:spLocks noGrp="1"/>
          </p:cNvSpPr>
          <p:nvPr>
            <p:ph type="title"/>
          </p:nvPr>
        </p:nvSpPr>
        <p:spPr>
          <a:xfrm>
            <a:off x="713225" y="310429"/>
            <a:ext cx="7717500" cy="7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Analog Accumulator</a:t>
            </a:r>
            <a:endParaRPr dirty="0"/>
          </a:p>
        </p:txBody>
      </p:sp>
      <p:grpSp>
        <p:nvGrpSpPr>
          <p:cNvPr id="274" name="Google Shape;274;p33"/>
          <p:cNvGrpSpPr/>
          <p:nvPr/>
        </p:nvGrpSpPr>
        <p:grpSpPr>
          <a:xfrm>
            <a:off x="5467519" y="1753689"/>
            <a:ext cx="411352" cy="411376"/>
            <a:chOff x="4932894" y="2750577"/>
            <a:chExt cx="411352" cy="411376"/>
          </a:xfrm>
        </p:grpSpPr>
        <p:sp>
          <p:nvSpPr>
            <p:cNvPr id="275" name="Google Shape;275;p33"/>
            <p:cNvSpPr/>
            <p:nvPr/>
          </p:nvSpPr>
          <p:spPr>
            <a:xfrm>
              <a:off x="5005479" y="2871520"/>
              <a:ext cx="193528" cy="193645"/>
            </a:xfrm>
            <a:custGeom>
              <a:avLst/>
              <a:gdLst/>
              <a:ahLst/>
              <a:cxnLst/>
              <a:rect l="l" t="t" r="r" b="b"/>
              <a:pathLst>
                <a:path w="8244" h="8249" extrusionOk="0">
                  <a:moveTo>
                    <a:pt x="4122" y="0"/>
                  </a:moveTo>
                  <a:cubicBezTo>
                    <a:pt x="1846" y="0"/>
                    <a:pt x="0" y="1852"/>
                    <a:pt x="0" y="4122"/>
                  </a:cubicBezTo>
                  <a:cubicBezTo>
                    <a:pt x="0" y="6397"/>
                    <a:pt x="1846" y="8249"/>
                    <a:pt x="4122" y="8249"/>
                  </a:cubicBezTo>
                  <a:cubicBezTo>
                    <a:pt x="6398" y="8249"/>
                    <a:pt x="8244" y="6397"/>
                    <a:pt x="8244" y="4122"/>
                  </a:cubicBezTo>
                  <a:cubicBezTo>
                    <a:pt x="8244" y="3279"/>
                    <a:pt x="7989" y="2490"/>
                    <a:pt x="7551" y="1833"/>
                  </a:cubicBezTo>
                  <a:lnTo>
                    <a:pt x="6762" y="2517"/>
                  </a:lnTo>
                  <a:cubicBezTo>
                    <a:pt x="7049" y="2988"/>
                    <a:pt x="7213" y="3535"/>
                    <a:pt x="7213" y="4122"/>
                  </a:cubicBezTo>
                  <a:cubicBezTo>
                    <a:pt x="7213" y="5827"/>
                    <a:pt x="5828" y="7214"/>
                    <a:pt x="4122" y="7214"/>
                  </a:cubicBezTo>
                  <a:cubicBezTo>
                    <a:pt x="2417" y="7214"/>
                    <a:pt x="1030" y="5827"/>
                    <a:pt x="1030" y="4122"/>
                  </a:cubicBezTo>
                  <a:cubicBezTo>
                    <a:pt x="1030" y="2417"/>
                    <a:pt x="2417" y="1031"/>
                    <a:pt x="4122" y="1031"/>
                  </a:cubicBezTo>
                  <a:cubicBezTo>
                    <a:pt x="4870" y="1031"/>
                    <a:pt x="5554" y="1296"/>
                    <a:pt x="6087" y="1738"/>
                  </a:cubicBezTo>
                  <a:lnTo>
                    <a:pt x="6872" y="1058"/>
                  </a:lnTo>
                  <a:cubicBezTo>
                    <a:pt x="6142" y="402"/>
                    <a:pt x="5180" y="0"/>
                    <a:pt x="4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5053837" y="2919902"/>
              <a:ext cx="96811" cy="96764"/>
            </a:xfrm>
            <a:custGeom>
              <a:avLst/>
              <a:gdLst/>
              <a:ahLst/>
              <a:cxnLst/>
              <a:rect l="l" t="t" r="r" b="b"/>
              <a:pathLst>
                <a:path w="4124" h="4122" extrusionOk="0">
                  <a:moveTo>
                    <a:pt x="2062" y="1"/>
                  </a:moveTo>
                  <a:cubicBezTo>
                    <a:pt x="927" y="1"/>
                    <a:pt x="1" y="927"/>
                    <a:pt x="1" y="2061"/>
                  </a:cubicBezTo>
                  <a:cubicBezTo>
                    <a:pt x="1" y="3202"/>
                    <a:pt x="927" y="4122"/>
                    <a:pt x="2062" y="4122"/>
                  </a:cubicBezTo>
                  <a:cubicBezTo>
                    <a:pt x="3197" y="4122"/>
                    <a:pt x="4123" y="3202"/>
                    <a:pt x="4123" y="2061"/>
                  </a:cubicBezTo>
                  <a:cubicBezTo>
                    <a:pt x="4123" y="1733"/>
                    <a:pt x="4045" y="1423"/>
                    <a:pt x="3909" y="1145"/>
                  </a:cubicBezTo>
                  <a:lnTo>
                    <a:pt x="2737" y="2152"/>
                  </a:lnTo>
                  <a:lnTo>
                    <a:pt x="2062" y="1377"/>
                  </a:lnTo>
                  <a:lnTo>
                    <a:pt x="3234" y="365"/>
                  </a:lnTo>
                  <a:cubicBezTo>
                    <a:pt x="2901" y="138"/>
                    <a:pt x="2495"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4932894" y="2798935"/>
              <a:ext cx="354942" cy="363017"/>
            </a:xfrm>
            <a:custGeom>
              <a:avLst/>
              <a:gdLst/>
              <a:ahLst/>
              <a:cxnLst/>
              <a:rect l="l" t="t" r="r" b="b"/>
              <a:pathLst>
                <a:path w="15120" h="15464" extrusionOk="0">
                  <a:moveTo>
                    <a:pt x="7214" y="1"/>
                  </a:moveTo>
                  <a:cubicBezTo>
                    <a:pt x="3234" y="1"/>
                    <a:pt x="1" y="3239"/>
                    <a:pt x="1" y="7214"/>
                  </a:cubicBezTo>
                  <a:cubicBezTo>
                    <a:pt x="1" y="9175"/>
                    <a:pt x="784" y="10958"/>
                    <a:pt x="2062" y="12262"/>
                  </a:cubicBezTo>
                  <a:lnTo>
                    <a:pt x="2062" y="15463"/>
                  </a:lnTo>
                  <a:lnTo>
                    <a:pt x="3092" y="15463"/>
                  </a:lnTo>
                  <a:lnTo>
                    <a:pt x="3092" y="13132"/>
                  </a:lnTo>
                  <a:cubicBezTo>
                    <a:pt x="4259" y="13949"/>
                    <a:pt x="5681" y="14432"/>
                    <a:pt x="7214" y="14432"/>
                  </a:cubicBezTo>
                  <a:cubicBezTo>
                    <a:pt x="8746" y="14432"/>
                    <a:pt x="10168" y="13949"/>
                    <a:pt x="11336" y="13132"/>
                  </a:cubicBezTo>
                  <a:lnTo>
                    <a:pt x="11336" y="15463"/>
                  </a:lnTo>
                  <a:lnTo>
                    <a:pt x="12367" y="15463"/>
                  </a:lnTo>
                  <a:lnTo>
                    <a:pt x="12367" y="12262"/>
                  </a:lnTo>
                  <a:cubicBezTo>
                    <a:pt x="14865" y="9708"/>
                    <a:pt x="15120" y="5733"/>
                    <a:pt x="12986" y="2892"/>
                  </a:cubicBezTo>
                  <a:lnTo>
                    <a:pt x="12986" y="2892"/>
                  </a:lnTo>
                  <a:lnTo>
                    <a:pt x="11422" y="4251"/>
                  </a:lnTo>
                  <a:cubicBezTo>
                    <a:pt x="12020" y="5089"/>
                    <a:pt x="12367" y="6111"/>
                    <a:pt x="12367" y="7214"/>
                  </a:cubicBezTo>
                  <a:cubicBezTo>
                    <a:pt x="12367" y="10060"/>
                    <a:pt x="10054" y="12372"/>
                    <a:pt x="7214" y="12372"/>
                  </a:cubicBezTo>
                  <a:cubicBezTo>
                    <a:pt x="4374" y="12372"/>
                    <a:pt x="2062" y="10060"/>
                    <a:pt x="2062" y="7214"/>
                  </a:cubicBezTo>
                  <a:cubicBezTo>
                    <a:pt x="2062" y="4374"/>
                    <a:pt x="4374" y="2062"/>
                    <a:pt x="7214" y="2062"/>
                  </a:cubicBezTo>
                  <a:cubicBezTo>
                    <a:pt x="8581" y="2062"/>
                    <a:pt x="9827" y="2600"/>
                    <a:pt x="10748" y="3471"/>
                  </a:cubicBezTo>
                  <a:lnTo>
                    <a:pt x="12312" y="2117"/>
                  </a:lnTo>
                  <a:cubicBezTo>
                    <a:pt x="11007" y="808"/>
                    <a:pt x="9202" y="1"/>
                    <a:pt x="7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5221895" y="2750577"/>
              <a:ext cx="122352" cy="116248"/>
            </a:xfrm>
            <a:custGeom>
              <a:avLst/>
              <a:gdLst/>
              <a:ahLst/>
              <a:cxnLst/>
              <a:rect l="l" t="t" r="r" b="b"/>
              <a:pathLst>
                <a:path w="5212" h="4952" extrusionOk="0">
                  <a:moveTo>
                    <a:pt x="2116" y="0"/>
                  </a:moveTo>
                  <a:lnTo>
                    <a:pt x="2116" y="2340"/>
                  </a:lnTo>
                  <a:lnTo>
                    <a:pt x="1" y="4177"/>
                  </a:lnTo>
                  <a:cubicBezTo>
                    <a:pt x="243" y="4419"/>
                    <a:pt x="470" y="4678"/>
                    <a:pt x="675" y="4952"/>
                  </a:cubicBezTo>
                  <a:lnTo>
                    <a:pt x="2836" y="3083"/>
                  </a:lnTo>
                  <a:lnTo>
                    <a:pt x="5208" y="3092"/>
                  </a:lnTo>
                  <a:lnTo>
                    <a:pt x="5212" y="2061"/>
                  </a:lnTo>
                  <a:lnTo>
                    <a:pt x="3147" y="2052"/>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A2956FF-B5CA-D64F-6F3D-5E216D8E2B3C}"/>
                  </a:ext>
                </a:extLst>
              </p:cNvPr>
              <p:cNvSpPr txBox="1"/>
              <p:nvPr/>
            </p:nvSpPr>
            <p:spPr>
              <a:xfrm>
                <a:off x="903224" y="1350256"/>
                <a:ext cx="7337502" cy="3046988"/>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After the multiplication of all bits of input vector element with the analog weight values have been executed for all elements of the vector and one column of the weight matrix, results are summed up along each column.</a:t>
                </a:r>
              </a:p>
              <a:p>
                <a:pPr marL="171450" indent="-171450">
                  <a:buFont typeface="Arial" panose="020B0604020202020204" pitchFamily="34" charset="0"/>
                  <a:buChar char="•"/>
                </a:pPr>
                <a:r>
                  <a:rPr lang="en-US" sz="1200" dirty="0">
                    <a:solidFill>
                      <a:srgbClr val="3B3916"/>
                    </a:solidFill>
                    <a:latin typeface="Inter" panose="020B0604020202020204" charset="0"/>
                    <a:ea typeface="Inter" panose="020B0604020202020204" charset="0"/>
                  </a:rPr>
                  <a:t>All output capacitors for one column are shorted to one node </a:t>
                </a:r>
                <a14:m>
                  <m:oMath xmlns:m="http://schemas.openxmlformats.org/officeDocument/2006/math">
                    <m:sSub>
                      <m:sSubPr>
                        <m:ctrlPr>
                          <a:rPr lang="en-US" sz="1200" i="1" smtClean="0">
                            <a:solidFill>
                              <a:srgbClr val="3B3916"/>
                            </a:solidFill>
                            <a:latin typeface="Cambria Math" panose="02040503050406030204" pitchFamily="18" charset="0"/>
                            <a:ea typeface="Inter" panose="020B0604020202020204" charset="0"/>
                          </a:rPr>
                        </m:ctrlPr>
                      </m:sSubPr>
                      <m:e>
                        <m:r>
                          <a:rPr lang="en-US" sz="1200" b="0" i="1" smtClean="0">
                            <a:solidFill>
                              <a:srgbClr val="3B3916"/>
                            </a:solidFill>
                            <a:latin typeface="Cambria Math" panose="02040503050406030204" pitchFamily="18" charset="0"/>
                            <a:ea typeface="Inter" panose="020B0604020202020204" charset="0"/>
                          </a:rPr>
                          <m:t>𝑉</m:t>
                        </m:r>
                      </m:e>
                      <m:sub>
                        <m:r>
                          <a:rPr lang="en-US" sz="1200" b="0" i="1" smtClean="0">
                            <a:solidFill>
                              <a:srgbClr val="3B3916"/>
                            </a:solidFill>
                            <a:latin typeface="Cambria Math" panose="02040503050406030204" pitchFamily="18" charset="0"/>
                            <a:ea typeface="Inter" panose="020B0604020202020204" charset="0"/>
                          </a:rPr>
                          <m:t>𝑐𝑜𝑙</m:t>
                        </m:r>
                      </m:sub>
                    </m:sSub>
                  </m:oMath>
                </a14:m>
                <a:r>
                  <a:rPr lang="en-US" sz="1200" dirty="0">
                    <a:solidFill>
                      <a:srgbClr val="3B3916"/>
                    </a:solidFill>
                    <a:latin typeface="Inter" panose="020B0604020202020204" charset="0"/>
                    <a:ea typeface="Inter" panose="020B0604020202020204" charset="0"/>
                  </a:rPr>
                  <a:t> based on switch controlled by </a:t>
                </a:r>
                <a14:m>
                  <m:oMath xmlns:m="http://schemas.openxmlformats.org/officeDocument/2006/math">
                    <m:sSub>
                      <m:sSubPr>
                        <m:ctrlPr>
                          <a:rPr lang="en-US" sz="1200" i="1" smtClean="0">
                            <a:solidFill>
                              <a:srgbClr val="3B3916"/>
                            </a:solidFill>
                            <a:latin typeface="Cambria Math" panose="02040503050406030204" pitchFamily="18" charset="0"/>
                            <a:ea typeface="Inter" panose="020B0604020202020204" charset="0"/>
                          </a:rPr>
                        </m:ctrlPr>
                      </m:sSubPr>
                      <m:e>
                        <m:r>
                          <a:rPr lang="en-US" sz="1200" i="1" smtClean="0">
                            <a:solidFill>
                              <a:srgbClr val="3B3916"/>
                            </a:solidFill>
                            <a:latin typeface="Cambria Math" panose="02040503050406030204" pitchFamily="18" charset="0"/>
                            <a:ea typeface="Cambria Math" panose="02040503050406030204" pitchFamily="18" charset="0"/>
                          </a:rPr>
                          <m:t>𝜑</m:t>
                        </m:r>
                      </m:e>
                      <m:sub>
                        <m:r>
                          <a:rPr lang="en-US" sz="1200" b="0" i="1" smtClean="0">
                            <a:solidFill>
                              <a:srgbClr val="3B3916"/>
                            </a:solidFill>
                            <a:latin typeface="Cambria Math" panose="02040503050406030204" pitchFamily="18" charset="0"/>
                            <a:ea typeface="Inter" panose="020B0604020202020204" charset="0"/>
                          </a:rPr>
                          <m:t>𝑎𝑐𝑐</m:t>
                        </m:r>
                      </m:sub>
                    </m:sSub>
                  </m:oMath>
                </a14:m>
                <a:r>
                  <a:rPr lang="en-IN" sz="1200" dirty="0">
                    <a:solidFill>
                      <a:srgbClr val="3B3916"/>
                    </a:solidFill>
                    <a:latin typeface="Inter" panose="020B0604020202020204" charset="0"/>
                    <a:ea typeface="Inter" panose="020B0604020202020204" charset="0"/>
                  </a:rPr>
                  <a:t> signal. Final value of this is obtained to be:</a:t>
                </a: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pPr marL="171450" indent="-171450">
                  <a:buFont typeface="Arial" panose="020B0604020202020204" pitchFamily="34" charset="0"/>
                  <a:buChar char="•"/>
                </a:pPr>
                <a:r>
                  <a:rPr lang="en-IN" sz="1200" dirty="0">
                    <a:solidFill>
                      <a:srgbClr val="3B3916"/>
                    </a:solidFill>
                    <a:latin typeface="Inter" panose="020B0604020202020204" charset="0"/>
                    <a:ea typeface="Inter" panose="020B0604020202020204" charset="0"/>
                  </a:rPr>
                  <a:t>The number of cycles needed for DAC conversion and </a:t>
                </a:r>
                <a:r>
                  <a:rPr lang="en-IN" sz="1200" dirty="0" err="1">
                    <a:solidFill>
                      <a:srgbClr val="3B3916"/>
                    </a:solidFill>
                    <a:latin typeface="Inter" panose="020B0604020202020204" charset="0"/>
                    <a:ea typeface="Inter" panose="020B0604020202020204" charset="0"/>
                  </a:rPr>
                  <a:t>analog</a:t>
                </a:r>
                <a:r>
                  <a:rPr lang="en-IN" sz="1200" dirty="0">
                    <a:solidFill>
                      <a:srgbClr val="3B3916"/>
                    </a:solidFill>
                    <a:latin typeface="Inter" panose="020B0604020202020204" charset="0"/>
                    <a:ea typeface="Inter" panose="020B0604020202020204" charset="0"/>
                  </a:rPr>
                  <a:t> multiplication respectively are as follows:</a:t>
                </a: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pPr marL="171450" indent="-171450">
                  <a:buFont typeface="Arial" panose="020B0604020202020204" pitchFamily="34" charset="0"/>
                  <a:buChar char="•"/>
                </a:pPr>
                <a:r>
                  <a:rPr lang="en-IN" sz="1200" dirty="0">
                    <a:solidFill>
                      <a:srgbClr val="3B3916"/>
                    </a:solidFill>
                    <a:latin typeface="Inter" panose="020B0604020202020204" charset="0"/>
                    <a:ea typeface="Inter" panose="020B0604020202020204" charset="0"/>
                  </a:rPr>
                  <a:t>The total number of clock cycles needed for the in-memory MAC operation are:</a:t>
                </a: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p:txBody>
          </p:sp>
        </mc:Choice>
        <mc:Fallback>
          <p:sp>
            <p:nvSpPr>
              <p:cNvPr id="6" name="TextBox 5">
                <a:extLst>
                  <a:ext uri="{FF2B5EF4-FFF2-40B4-BE49-F238E27FC236}">
                    <a16:creationId xmlns:a16="http://schemas.microsoft.com/office/drawing/2014/main" id="{5A2956FF-B5CA-D64F-6F3D-5E216D8E2B3C}"/>
                  </a:ext>
                </a:extLst>
              </p:cNvPr>
              <p:cNvSpPr txBox="1">
                <a:spLocks noRot="1" noChangeAspect="1" noMove="1" noResize="1" noEditPoints="1" noAdjustHandles="1" noChangeArrowheads="1" noChangeShapeType="1" noTextEdit="1"/>
              </p:cNvSpPr>
              <p:nvPr/>
            </p:nvSpPr>
            <p:spPr>
              <a:xfrm>
                <a:off x="903224" y="1350256"/>
                <a:ext cx="7337502" cy="3046988"/>
              </a:xfrm>
              <a:prstGeom prst="rect">
                <a:avLst/>
              </a:prstGeom>
              <a:blipFill>
                <a:blip r:embed="rId3"/>
                <a:stretch>
                  <a:fillRect/>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A71D74BC-8480-20B7-CC98-C0310FEA7C15}"/>
              </a:ext>
            </a:extLst>
          </p:cNvPr>
          <p:cNvPicPr>
            <a:picLocks noChangeAspect="1"/>
          </p:cNvPicPr>
          <p:nvPr/>
        </p:nvPicPr>
        <p:blipFill>
          <a:blip r:embed="rId4"/>
          <a:stretch>
            <a:fillRect/>
          </a:stretch>
        </p:blipFill>
        <p:spPr>
          <a:xfrm>
            <a:off x="3300953" y="2365919"/>
            <a:ext cx="2542044" cy="365265"/>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CAE7117-C2ED-561A-CD06-167716214DAE}"/>
              </a:ext>
            </a:extLst>
          </p:cNvPr>
          <p:cNvPicPr>
            <a:picLocks noChangeAspect="1"/>
          </p:cNvPicPr>
          <p:nvPr/>
        </p:nvPicPr>
        <p:blipFill>
          <a:blip r:embed="rId5"/>
          <a:stretch>
            <a:fillRect/>
          </a:stretch>
        </p:blipFill>
        <p:spPr>
          <a:xfrm>
            <a:off x="2650550" y="3108504"/>
            <a:ext cx="1565686" cy="318536"/>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4AD5C21F-76E4-F139-15A4-1D364884EFBF}"/>
              </a:ext>
            </a:extLst>
          </p:cNvPr>
          <p:cNvPicPr>
            <a:picLocks noChangeAspect="1"/>
          </p:cNvPicPr>
          <p:nvPr/>
        </p:nvPicPr>
        <p:blipFill>
          <a:blip r:embed="rId6"/>
          <a:stretch>
            <a:fillRect/>
          </a:stretch>
        </p:blipFill>
        <p:spPr>
          <a:xfrm>
            <a:off x="4815062" y="3108504"/>
            <a:ext cx="2285632" cy="318536"/>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7AC3F2-208C-B53B-5429-414C9E2044BB}"/>
              </a:ext>
            </a:extLst>
          </p:cNvPr>
          <p:cNvPicPr>
            <a:picLocks noChangeAspect="1"/>
          </p:cNvPicPr>
          <p:nvPr/>
        </p:nvPicPr>
        <p:blipFill>
          <a:blip r:embed="rId7"/>
          <a:stretch>
            <a:fillRect/>
          </a:stretch>
        </p:blipFill>
        <p:spPr>
          <a:xfrm>
            <a:off x="2721868" y="4097925"/>
            <a:ext cx="3700213" cy="5001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859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CFE-E271-9B9E-0B6A-71E9624701E2}"/>
              </a:ext>
            </a:extLst>
          </p:cNvPr>
          <p:cNvSpPr>
            <a:spLocks noGrp="1"/>
          </p:cNvSpPr>
          <p:nvPr>
            <p:ph type="title"/>
          </p:nvPr>
        </p:nvSpPr>
        <p:spPr>
          <a:xfrm>
            <a:off x="2424598" y="318043"/>
            <a:ext cx="4294800" cy="715200"/>
          </a:xfrm>
        </p:spPr>
        <p:txBody>
          <a:bodyPr/>
          <a:lstStyle/>
          <a:p>
            <a:pPr algn="ctr"/>
            <a:r>
              <a:rPr lang="en-US" dirty="0"/>
              <a:t>3-Bit IMCU</a:t>
            </a:r>
            <a:endParaRPr lang="en-GB" dirty="0"/>
          </a:p>
        </p:txBody>
      </p:sp>
      <p:sp>
        <p:nvSpPr>
          <p:cNvPr id="6" name="TextBox 5">
            <a:extLst>
              <a:ext uri="{FF2B5EF4-FFF2-40B4-BE49-F238E27FC236}">
                <a16:creationId xmlns:a16="http://schemas.microsoft.com/office/drawing/2014/main" id="{FE135763-DA55-BFA6-F39D-078550BC78D1}"/>
              </a:ext>
            </a:extLst>
          </p:cNvPr>
          <p:cNvSpPr txBox="1"/>
          <p:nvPr/>
        </p:nvSpPr>
        <p:spPr>
          <a:xfrm>
            <a:off x="2352275" y="4667160"/>
            <a:ext cx="4439449" cy="276999"/>
          </a:xfrm>
          <a:prstGeom prst="rect">
            <a:avLst/>
          </a:prstGeom>
          <a:noFill/>
        </p:spPr>
        <p:txBody>
          <a:bodyPr wrap="square" rtlCol="0">
            <a:spAutoFit/>
          </a:bodyPr>
          <a:lstStyle/>
          <a:p>
            <a:pPr algn="ctr"/>
            <a:r>
              <a:rPr lang="en-US" sz="1200" b="0" i="0" dirty="0">
                <a:solidFill>
                  <a:srgbClr val="3B3916"/>
                </a:solidFill>
                <a:effectLst/>
                <a:latin typeface="Inter" panose="020B0604020202020204" charset="0"/>
                <a:ea typeface="Inter" panose="020B0604020202020204" charset="0"/>
              </a:rPr>
              <a:t>Figure : Given circuit of a 3-bit signed IMCU</a:t>
            </a:r>
            <a:endParaRPr lang="en-IN" sz="1200" dirty="0">
              <a:solidFill>
                <a:srgbClr val="3B3916"/>
              </a:solidFill>
              <a:latin typeface="Inter" panose="020B0604020202020204" charset="0"/>
              <a:ea typeface="Inter" panose="020B0604020202020204" charset="0"/>
            </a:endParaRPr>
          </a:p>
        </p:txBody>
      </p:sp>
      <p:pic>
        <p:nvPicPr>
          <p:cNvPr id="8" name="Picture 7">
            <a:extLst>
              <a:ext uri="{FF2B5EF4-FFF2-40B4-BE49-F238E27FC236}">
                <a16:creationId xmlns:a16="http://schemas.microsoft.com/office/drawing/2014/main" id="{93AE9C85-2FAB-78E1-17CD-A659339BDA1F}"/>
              </a:ext>
            </a:extLst>
          </p:cNvPr>
          <p:cNvPicPr>
            <a:picLocks noChangeAspect="1"/>
          </p:cNvPicPr>
          <p:nvPr/>
        </p:nvPicPr>
        <p:blipFill>
          <a:blip r:embed="rId2"/>
          <a:stretch>
            <a:fillRect/>
          </a:stretch>
        </p:blipFill>
        <p:spPr>
          <a:xfrm>
            <a:off x="1147043" y="1033243"/>
            <a:ext cx="6849914" cy="35210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13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CFE-E271-9B9E-0B6A-71E9624701E2}"/>
              </a:ext>
            </a:extLst>
          </p:cNvPr>
          <p:cNvSpPr>
            <a:spLocks noGrp="1"/>
          </p:cNvSpPr>
          <p:nvPr>
            <p:ph type="title"/>
          </p:nvPr>
        </p:nvSpPr>
        <p:spPr>
          <a:xfrm>
            <a:off x="2424598" y="318043"/>
            <a:ext cx="4294800" cy="715200"/>
          </a:xfrm>
        </p:spPr>
        <p:txBody>
          <a:bodyPr/>
          <a:lstStyle/>
          <a:p>
            <a:pPr algn="ctr"/>
            <a:r>
              <a:rPr lang="en-US"/>
              <a:t>3-Bit IMCU</a:t>
            </a:r>
            <a:endParaRPr lang="en-GB"/>
          </a:p>
        </p:txBody>
      </p:sp>
      <p:pic>
        <p:nvPicPr>
          <p:cNvPr id="4" name="Picture 3">
            <a:extLst>
              <a:ext uri="{FF2B5EF4-FFF2-40B4-BE49-F238E27FC236}">
                <a16:creationId xmlns:a16="http://schemas.microsoft.com/office/drawing/2014/main" id="{032C7B7B-1434-7584-B7CA-995304C2033B}"/>
              </a:ext>
            </a:extLst>
          </p:cNvPr>
          <p:cNvPicPr>
            <a:picLocks noChangeAspect="1"/>
          </p:cNvPicPr>
          <p:nvPr/>
        </p:nvPicPr>
        <p:blipFill>
          <a:blip r:embed="rId2"/>
          <a:stretch>
            <a:fillRect/>
          </a:stretch>
        </p:blipFill>
        <p:spPr>
          <a:xfrm>
            <a:off x="1123353" y="1116045"/>
            <a:ext cx="6897293" cy="3423059"/>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E5C7DF02-8856-AB8C-894A-2788BE6CBA0B}"/>
              </a:ext>
            </a:extLst>
          </p:cNvPr>
          <p:cNvSpPr txBox="1"/>
          <p:nvPr/>
        </p:nvSpPr>
        <p:spPr>
          <a:xfrm>
            <a:off x="2352275" y="4667160"/>
            <a:ext cx="4439449" cy="276999"/>
          </a:xfrm>
          <a:prstGeom prst="rect">
            <a:avLst/>
          </a:prstGeom>
          <a:noFill/>
        </p:spPr>
        <p:txBody>
          <a:bodyPr wrap="square" rtlCol="0">
            <a:spAutoFit/>
          </a:bodyPr>
          <a:lstStyle/>
          <a:p>
            <a:pPr algn="ctr"/>
            <a:r>
              <a:rPr lang="en-US" sz="1200" b="0" i="0" dirty="0">
                <a:solidFill>
                  <a:srgbClr val="3B3916"/>
                </a:solidFill>
                <a:effectLst/>
                <a:latin typeface="Inter" panose="020B0604020202020204" charset="0"/>
                <a:ea typeface="Inter" panose="020B0604020202020204" charset="0"/>
              </a:rPr>
              <a:t>Figure : All signals for inputs and outputs of IMCU</a:t>
            </a:r>
            <a:endParaRPr lang="en-IN" sz="1200" dirty="0">
              <a:solidFill>
                <a:srgbClr val="3B3916"/>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3123008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AAF431-0E78-BD70-29E6-FE579B87485B}"/>
              </a:ext>
            </a:extLst>
          </p:cNvPr>
          <p:cNvSpPr>
            <a:spLocks noGrp="1"/>
          </p:cNvSpPr>
          <p:nvPr>
            <p:ph type="title"/>
          </p:nvPr>
        </p:nvSpPr>
        <p:spPr/>
        <p:txBody>
          <a:bodyPr/>
          <a:lstStyle/>
          <a:p>
            <a:r>
              <a:rPr lang="en-AS" sz="3200" dirty="0"/>
              <a:t>Energy consumption and Power</a:t>
            </a:r>
            <a:endParaRPr lang="en-GB" sz="3200" dirty="0"/>
          </a:p>
        </p:txBody>
      </p:sp>
      <p:pic>
        <p:nvPicPr>
          <p:cNvPr id="8" name="Picture 7">
            <a:extLst>
              <a:ext uri="{FF2B5EF4-FFF2-40B4-BE49-F238E27FC236}">
                <a16:creationId xmlns:a16="http://schemas.microsoft.com/office/drawing/2014/main" id="{A0F7BD12-E251-560E-862F-C04C6662E549}"/>
              </a:ext>
            </a:extLst>
          </p:cNvPr>
          <p:cNvPicPr>
            <a:picLocks noChangeAspect="1"/>
          </p:cNvPicPr>
          <p:nvPr/>
        </p:nvPicPr>
        <p:blipFill>
          <a:blip r:embed="rId2"/>
          <a:stretch>
            <a:fillRect/>
          </a:stretch>
        </p:blipFill>
        <p:spPr>
          <a:xfrm>
            <a:off x="1416249" y="1254700"/>
            <a:ext cx="6311502" cy="2936493"/>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FEC77930-CC52-8732-75F4-99EBADF0C8DC}"/>
              </a:ext>
            </a:extLst>
          </p:cNvPr>
          <p:cNvPicPr>
            <a:picLocks noChangeAspect="1"/>
          </p:cNvPicPr>
          <p:nvPr/>
        </p:nvPicPr>
        <p:blipFill>
          <a:blip r:embed="rId3"/>
          <a:stretch>
            <a:fillRect/>
          </a:stretch>
        </p:blipFill>
        <p:spPr>
          <a:xfrm>
            <a:off x="3075534" y="4279591"/>
            <a:ext cx="2992931" cy="53405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0576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AAF431-0E78-BD70-29E6-FE579B87485B}"/>
              </a:ext>
            </a:extLst>
          </p:cNvPr>
          <p:cNvSpPr>
            <a:spLocks noGrp="1"/>
          </p:cNvSpPr>
          <p:nvPr>
            <p:ph type="title"/>
          </p:nvPr>
        </p:nvSpPr>
        <p:spPr/>
        <p:txBody>
          <a:bodyPr/>
          <a:lstStyle/>
          <a:p>
            <a:r>
              <a:rPr lang="en-AS" sz="3200" dirty="0"/>
              <a:t>Energy consumption and Power</a:t>
            </a:r>
            <a:endParaRPr lang="en-GB" sz="32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0BE835C-E15E-46C9-7B76-4024F7E717C6}"/>
                  </a:ext>
                </a:extLst>
              </p:cNvPr>
              <p:cNvSpPr txBox="1"/>
              <p:nvPr/>
            </p:nvSpPr>
            <p:spPr>
              <a:xfrm>
                <a:off x="719999" y="1254700"/>
                <a:ext cx="7703999" cy="3245953"/>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3B3916"/>
                    </a:solidFill>
                    <a:latin typeface="Inter" panose="020B0604020202020204" charset="0"/>
                    <a:ea typeface="Inter" panose="020B0604020202020204" charset="0"/>
                  </a:rPr>
                  <a:t>On analyzing the IMCU during one operational cycle, energy consumption occurs when </a:t>
                </a:r>
                <a:r>
                  <a:rPr lang="en-US" sz="1200" dirty="0">
                    <a:solidFill>
                      <a:srgbClr val="3B3916"/>
                    </a:solidFill>
                    <a:latin typeface="Cambria Math" panose="02040503050406030204" pitchFamily="18" charset="0"/>
                    <a:ea typeface="Cambria Math" panose="02040503050406030204" pitchFamily="18" charset="0"/>
                  </a:rPr>
                  <a:t>― </a:t>
                </a:r>
                <a:r>
                  <a:rPr lang="en-US" sz="1200" dirty="0">
                    <a:solidFill>
                      <a:srgbClr val="3B3916"/>
                    </a:solidFill>
                    <a:latin typeface="Inter" panose="020B0604020202020204" charset="0"/>
                    <a:ea typeface="Inter" panose="020B0604020202020204" charset="0"/>
                  </a:rPr>
                  <a:t>initial charge or discharge of capacitors, two charge-sharing procedures: first with previous and then with next capacitor, which consumes no energy expect for switching of TGs.</a:t>
                </a:r>
              </a:p>
              <a:p>
                <a:pPr marL="171450" indent="-171450">
                  <a:buFont typeface="Arial" panose="020B0604020202020204" pitchFamily="34" charset="0"/>
                  <a:buChar char="•"/>
                </a:pPr>
                <a:r>
                  <a:rPr lang="en-US" sz="1200" dirty="0">
                    <a:solidFill>
                      <a:srgbClr val="3B3916"/>
                    </a:solidFill>
                    <a:latin typeface="Inter" panose="020B0604020202020204" charset="0"/>
                    <a:ea typeface="Inter" panose="020B0604020202020204" charset="0"/>
                  </a:rPr>
                  <a:t>The types of energy consumptions can be summarized as follows:</a:t>
                </a:r>
              </a:p>
              <a:p>
                <a:pPr marL="228600" indent="-228600">
                  <a:buFont typeface="+mj-lt"/>
                  <a:buAutoNum type="arabicParenR"/>
                </a:pPr>
                <a:r>
                  <a:rPr lang="en-US" sz="1200" dirty="0">
                    <a:solidFill>
                      <a:srgbClr val="3B3916"/>
                    </a:solidFill>
                    <a:latin typeface="Inter" panose="020B0604020202020204" charset="0"/>
                    <a:ea typeface="Inter" panose="020B0604020202020204" charset="0"/>
                  </a:rPr>
                  <a:t>Initialization Pre-charge Events: Refers to energy drawn in initial pre-charge cycles, when the capacitors getting charged do not contain LSB information.</a:t>
                </a:r>
              </a:p>
              <a:p>
                <a:endParaRPr lang="en-US"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r>
                  <a:rPr lang="en-IN" sz="1200" dirty="0">
                    <a:solidFill>
                      <a:srgbClr val="3B3916"/>
                    </a:solidFill>
                    <a:latin typeface="Inter" panose="020B0604020202020204" charset="0"/>
                    <a:ea typeface="Inter" panose="020B0604020202020204" charset="0"/>
                  </a:rPr>
                  <a:t>2) </a:t>
                </a:r>
                <a:r>
                  <a:rPr lang="en-US" sz="1200" dirty="0">
                    <a:solidFill>
                      <a:srgbClr val="3B3916"/>
                    </a:solidFill>
                    <a:latin typeface="Inter" panose="020B0604020202020204" charset="0"/>
                    <a:ea typeface="Inter" panose="020B0604020202020204" charset="0"/>
                  </a:rPr>
                  <a:t>Steady-State Pipeline D/A Pre-charge Events: Refers to all capacitors pre-charging due to switching of </a:t>
                </a:r>
                <a14:m>
                  <m:oMath xmlns:m="http://schemas.openxmlformats.org/officeDocument/2006/math">
                    <m:sSub>
                      <m:sSubPr>
                        <m:ctrlPr>
                          <a:rPr lang="en-US" sz="1200" i="1" smtClean="0">
                            <a:solidFill>
                              <a:srgbClr val="3B3916"/>
                            </a:solidFill>
                            <a:latin typeface="Cambria Math" panose="02040503050406030204" pitchFamily="18" charset="0"/>
                            <a:ea typeface="Inter" panose="020B0604020202020204" charset="0"/>
                          </a:rPr>
                        </m:ctrlPr>
                      </m:sSubPr>
                      <m:e>
                        <m:r>
                          <a:rPr lang="en-US" sz="1200" i="1">
                            <a:solidFill>
                              <a:srgbClr val="3B3916"/>
                            </a:solidFill>
                            <a:latin typeface="Cambria Math" panose="02040503050406030204" pitchFamily="18" charset="0"/>
                            <a:ea typeface="Cambria Math" panose="02040503050406030204" pitchFamily="18" charset="0"/>
                          </a:rPr>
                          <m:t>𝜑</m:t>
                        </m:r>
                      </m:e>
                      <m:sub>
                        <m:r>
                          <a:rPr lang="en-US" sz="1200" b="0" i="1" smtClean="0">
                            <a:solidFill>
                              <a:srgbClr val="3B3916"/>
                            </a:solidFill>
                            <a:latin typeface="Cambria Math" panose="02040503050406030204" pitchFamily="18" charset="0"/>
                            <a:ea typeface="Cambria Math" panose="02040503050406030204" pitchFamily="18" charset="0"/>
                          </a:rPr>
                          <m:t>0</m:t>
                        </m:r>
                      </m:sub>
                    </m:sSub>
                  </m:oMath>
                </a14:m>
                <a:r>
                  <a:rPr lang="en-US" sz="1200" b="0" i="0" dirty="0">
                    <a:solidFill>
                      <a:srgbClr val="3B3916"/>
                    </a:solidFill>
                    <a:effectLst/>
                    <a:latin typeface="Inter" panose="020B0604020202020204" charset="0"/>
                    <a:ea typeface="Inter" panose="020B0604020202020204" charset="0"/>
                  </a:rPr>
                  <a:t>,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US" sz="1200" i="1">
                            <a:solidFill>
                              <a:srgbClr val="3B3916"/>
                            </a:solidFill>
                            <a:latin typeface="Cambria Math" panose="02040503050406030204" pitchFamily="18" charset="0"/>
                            <a:ea typeface="Cambria Math" panose="02040503050406030204" pitchFamily="18" charset="0"/>
                          </a:rPr>
                          <m:t>𝜑</m:t>
                        </m:r>
                      </m:e>
                      <m:sub>
                        <m:r>
                          <a:rPr lang="en-US" sz="1200" b="0" i="1" smtClean="0">
                            <a:solidFill>
                              <a:srgbClr val="3B3916"/>
                            </a:solidFill>
                            <a:latin typeface="Cambria Math" panose="02040503050406030204" pitchFamily="18" charset="0"/>
                            <a:ea typeface="Cambria Math" panose="02040503050406030204" pitchFamily="18" charset="0"/>
                          </a:rPr>
                          <m:t>1</m:t>
                        </m:r>
                      </m:sub>
                    </m:sSub>
                  </m:oMath>
                </a14:m>
                <a:r>
                  <a:rPr lang="en-US" sz="1200" b="0" i="0" dirty="0">
                    <a:solidFill>
                      <a:srgbClr val="3B3916"/>
                    </a:solidFill>
                    <a:effectLst/>
                    <a:latin typeface="Inter" panose="020B0604020202020204" charset="0"/>
                    <a:ea typeface="Inter" panose="020B0604020202020204" charset="0"/>
                  </a:rPr>
                  <a:t> and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US" sz="1200" i="1">
                            <a:solidFill>
                              <a:srgbClr val="3B3916"/>
                            </a:solidFill>
                            <a:latin typeface="Cambria Math" panose="02040503050406030204" pitchFamily="18" charset="0"/>
                            <a:ea typeface="Cambria Math" panose="02040503050406030204" pitchFamily="18" charset="0"/>
                          </a:rPr>
                          <m:t>𝜑</m:t>
                        </m:r>
                      </m:e>
                      <m:sub>
                        <m:r>
                          <a:rPr lang="en-US" sz="1200" b="0" i="1" smtClean="0">
                            <a:solidFill>
                              <a:srgbClr val="3B3916"/>
                            </a:solidFill>
                            <a:latin typeface="Cambria Math" panose="02040503050406030204" pitchFamily="18" charset="0"/>
                            <a:ea typeface="Cambria Math" panose="02040503050406030204" pitchFamily="18" charset="0"/>
                          </a:rPr>
                          <m:t>2</m:t>
                        </m:r>
                      </m:sub>
                    </m:sSub>
                  </m:oMath>
                </a14:m>
                <a:r>
                  <a:rPr lang="en-IN" sz="1200" dirty="0">
                    <a:solidFill>
                      <a:srgbClr val="3B3916"/>
                    </a:solidFill>
                    <a:latin typeface="Inter" panose="020B0604020202020204" charset="0"/>
                    <a:ea typeface="Inter" panose="020B0604020202020204" charset="0"/>
                  </a:rPr>
                  <a:t>, which don’t include the MSB-1 and the MSB capacitors.</a:t>
                </a: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r>
                  <a:rPr lang="en-IN" sz="1200" dirty="0">
                    <a:solidFill>
                      <a:srgbClr val="3B3916"/>
                    </a:solidFill>
                    <a:latin typeface="Inter" panose="020B0604020202020204" charset="0"/>
                    <a:ea typeface="Inter" panose="020B0604020202020204" charset="0"/>
                  </a:rPr>
                  <a:t>3) MSB-1 Capacitor Pre-charge Events: Refers to energy consumed during pre-charging of MSB-1 capacitor which depends on input bits </a:t>
                </a:r>
                <a14:m>
                  <m:oMath xmlns:m="http://schemas.openxmlformats.org/officeDocument/2006/math">
                    <m:sSub>
                      <m:sSubPr>
                        <m:ctrlPr>
                          <a:rPr lang="en-IN" sz="1200" i="1" smtClean="0">
                            <a:solidFill>
                              <a:srgbClr val="3B3916"/>
                            </a:solidFill>
                            <a:latin typeface="Cambria Math" panose="02040503050406030204" pitchFamily="18" charset="0"/>
                            <a:ea typeface="Inter" panose="020B0604020202020204" charset="0"/>
                          </a:rPr>
                        </m:ctrlPr>
                      </m:sSubPr>
                      <m:e>
                        <m:r>
                          <a:rPr lang="en-US" sz="1200" b="0" i="1" smtClean="0">
                            <a:solidFill>
                              <a:srgbClr val="3B3916"/>
                            </a:solidFill>
                            <a:latin typeface="Cambria Math" panose="02040503050406030204" pitchFamily="18" charset="0"/>
                            <a:ea typeface="Inter" panose="020B0604020202020204" charset="0"/>
                          </a:rPr>
                          <m:t>𝑖</m:t>
                        </m:r>
                      </m:e>
                      <m:sub>
                        <m:r>
                          <a:rPr lang="en-US" sz="1200" b="0" i="1" smtClean="0">
                            <a:solidFill>
                              <a:srgbClr val="3B3916"/>
                            </a:solidFill>
                            <a:latin typeface="Cambria Math" panose="02040503050406030204" pitchFamily="18" charset="0"/>
                            <a:ea typeface="Inter" panose="020B0604020202020204" charset="0"/>
                          </a:rPr>
                          <m:t>𝑝</m:t>
                        </m:r>
                      </m:sub>
                    </m:sSub>
                  </m:oMath>
                </a14:m>
                <a:r>
                  <a:rPr lang="en-IN" sz="1200" dirty="0">
                    <a:solidFill>
                      <a:srgbClr val="3B3916"/>
                    </a:solidFill>
                    <a:latin typeface="Inter" panose="020B0604020202020204" charset="0"/>
                    <a:ea typeface="Inter" panose="020B0604020202020204" charset="0"/>
                  </a:rPr>
                  <a:t>.</a:t>
                </a:r>
              </a:p>
              <a:p>
                <a:endParaRPr lang="en-IN" sz="1200" dirty="0">
                  <a:solidFill>
                    <a:srgbClr val="3B3916"/>
                  </a:solidFill>
                  <a:latin typeface="Inter" panose="020B0604020202020204" charset="0"/>
                  <a:ea typeface="Inter" panose="020B0604020202020204" charset="0"/>
                </a:endParaRPr>
              </a:p>
            </p:txBody>
          </p:sp>
        </mc:Choice>
        <mc:Fallback>
          <p:sp>
            <p:nvSpPr>
              <p:cNvPr id="9" name="TextBox 8">
                <a:extLst>
                  <a:ext uri="{FF2B5EF4-FFF2-40B4-BE49-F238E27FC236}">
                    <a16:creationId xmlns:a16="http://schemas.microsoft.com/office/drawing/2014/main" id="{D0BE835C-E15E-46C9-7B76-4024F7E717C6}"/>
                  </a:ext>
                </a:extLst>
              </p:cNvPr>
              <p:cNvSpPr txBox="1">
                <a:spLocks noRot="1" noChangeAspect="1" noMove="1" noResize="1" noEditPoints="1" noAdjustHandles="1" noChangeArrowheads="1" noChangeShapeType="1" noTextEdit="1"/>
              </p:cNvSpPr>
              <p:nvPr/>
            </p:nvSpPr>
            <p:spPr>
              <a:xfrm>
                <a:off x="719999" y="1254700"/>
                <a:ext cx="7703999" cy="3245953"/>
              </a:xfrm>
              <a:prstGeom prst="rect">
                <a:avLst/>
              </a:prstGeom>
              <a:blipFill>
                <a:blip r:embed="rId2"/>
                <a:stretch>
                  <a:fillRect t="-188"/>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98FBE00B-2E8E-7370-18F8-AF213E7A7212}"/>
              </a:ext>
            </a:extLst>
          </p:cNvPr>
          <p:cNvPicPr>
            <a:picLocks noChangeAspect="1"/>
          </p:cNvPicPr>
          <p:nvPr/>
        </p:nvPicPr>
        <p:blipFill>
          <a:blip r:embed="rId3"/>
          <a:stretch>
            <a:fillRect/>
          </a:stretch>
        </p:blipFill>
        <p:spPr>
          <a:xfrm>
            <a:off x="3187653" y="2403935"/>
            <a:ext cx="2768688" cy="473741"/>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24B0A072-3170-EE92-2504-F02CC2F802AF}"/>
              </a:ext>
            </a:extLst>
          </p:cNvPr>
          <p:cNvPicPr>
            <a:picLocks noChangeAspect="1"/>
          </p:cNvPicPr>
          <p:nvPr/>
        </p:nvPicPr>
        <p:blipFill>
          <a:blip r:embed="rId4"/>
          <a:stretch>
            <a:fillRect/>
          </a:stretch>
        </p:blipFill>
        <p:spPr>
          <a:xfrm>
            <a:off x="3187653" y="3356005"/>
            <a:ext cx="2779940" cy="473741"/>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BDE27360-DCB2-AA08-1626-6E766AEBF770}"/>
              </a:ext>
            </a:extLst>
          </p:cNvPr>
          <p:cNvPicPr>
            <a:picLocks noChangeAspect="1"/>
          </p:cNvPicPr>
          <p:nvPr/>
        </p:nvPicPr>
        <p:blipFill>
          <a:blip r:embed="rId5"/>
          <a:stretch>
            <a:fillRect/>
          </a:stretch>
        </p:blipFill>
        <p:spPr>
          <a:xfrm>
            <a:off x="3241235" y="4308075"/>
            <a:ext cx="2661523" cy="4761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24982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AAF431-0E78-BD70-29E6-FE579B87485B}"/>
              </a:ext>
            </a:extLst>
          </p:cNvPr>
          <p:cNvSpPr>
            <a:spLocks noGrp="1"/>
          </p:cNvSpPr>
          <p:nvPr>
            <p:ph type="title"/>
          </p:nvPr>
        </p:nvSpPr>
        <p:spPr/>
        <p:txBody>
          <a:bodyPr/>
          <a:lstStyle/>
          <a:p>
            <a:r>
              <a:rPr lang="en-AS" sz="3200" dirty="0"/>
              <a:t>Energy consumption and Power</a:t>
            </a:r>
            <a:endParaRPr lang="en-GB" sz="32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0BE835C-E15E-46C9-7B76-4024F7E717C6}"/>
                  </a:ext>
                </a:extLst>
              </p:cNvPr>
              <p:cNvSpPr txBox="1"/>
              <p:nvPr/>
            </p:nvSpPr>
            <p:spPr>
              <a:xfrm>
                <a:off x="719999" y="1254700"/>
                <a:ext cx="7703999" cy="2137958"/>
              </a:xfrm>
              <a:prstGeom prst="rect">
                <a:avLst/>
              </a:prstGeom>
              <a:noFill/>
            </p:spPr>
            <p:txBody>
              <a:bodyPr wrap="square" rtlCol="0">
                <a:spAutoFit/>
              </a:bodyPr>
              <a:lstStyle/>
              <a:p>
                <a:r>
                  <a:rPr lang="en-IN" sz="1200" dirty="0">
                    <a:solidFill>
                      <a:srgbClr val="3B3916"/>
                    </a:solidFill>
                    <a:latin typeface="Inter" panose="020B0604020202020204" charset="0"/>
                    <a:ea typeface="Inter" panose="020B0604020202020204" charset="0"/>
                  </a:rPr>
                  <a:t>4) MSB Capacitor Pre-charge Events: Refers to energy consumed during pre-charging of MSB capacitor which depends on current input bit </a:t>
                </a:r>
                <a14:m>
                  <m:oMath xmlns:m="http://schemas.openxmlformats.org/officeDocument/2006/math">
                    <m:sSub>
                      <m:sSubPr>
                        <m:ctrlPr>
                          <a:rPr lang="en-IN" sz="1200" i="1" smtClean="0">
                            <a:solidFill>
                              <a:srgbClr val="3B3916"/>
                            </a:solidFill>
                            <a:latin typeface="Cambria Math" panose="02040503050406030204" pitchFamily="18" charset="0"/>
                            <a:ea typeface="Inter" panose="020B0604020202020204" charset="0"/>
                          </a:rPr>
                        </m:ctrlPr>
                      </m:sSubPr>
                      <m:e>
                        <m:r>
                          <a:rPr lang="en-US" sz="1200" b="0" i="1" smtClean="0">
                            <a:solidFill>
                              <a:srgbClr val="3B3916"/>
                            </a:solidFill>
                            <a:latin typeface="Cambria Math" panose="02040503050406030204" pitchFamily="18" charset="0"/>
                            <a:ea typeface="Inter" panose="020B0604020202020204" charset="0"/>
                          </a:rPr>
                          <m:t>𝑖</m:t>
                        </m:r>
                      </m:e>
                      <m:sub>
                        <m:r>
                          <a:rPr lang="en-US" sz="1200" b="0" i="1" smtClean="0">
                            <a:solidFill>
                              <a:srgbClr val="3B3916"/>
                            </a:solidFill>
                            <a:latin typeface="Cambria Math" panose="02040503050406030204" pitchFamily="18" charset="0"/>
                            <a:ea typeface="Inter" panose="020B0604020202020204" charset="0"/>
                          </a:rPr>
                          <m:t>𝑝</m:t>
                        </m:r>
                      </m:sub>
                    </m:sSub>
                  </m:oMath>
                </a14:m>
                <a:r>
                  <a:rPr lang="en-IN" sz="1200" dirty="0">
                    <a:solidFill>
                      <a:srgbClr val="3B3916"/>
                    </a:solidFill>
                    <a:latin typeface="Inter" panose="020B0604020202020204" charset="0"/>
                    <a:ea typeface="Inter" panose="020B0604020202020204" charset="0"/>
                  </a:rPr>
                  <a:t> and all previously encountered input bits.</a:t>
                </a: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a:p>
                <a:r>
                  <a:rPr lang="en-IN" sz="1200" dirty="0">
                    <a:solidFill>
                      <a:srgbClr val="3B3916"/>
                    </a:solidFill>
                    <a:latin typeface="Inter" panose="020B0604020202020204" charset="0"/>
                    <a:ea typeface="Inter" panose="020B0604020202020204" charset="0"/>
                  </a:rPr>
                  <a:t>5) Switching of TGs: Refers to all energy consumed during every transition of transmission gate. This can be found by calculating energy required for single transient of TG and then adding them up for all switching events. Example of this for </a:t>
                </a:r>
                <a14:m>
                  <m:oMath xmlns:m="http://schemas.openxmlformats.org/officeDocument/2006/math">
                    <m:sSub>
                      <m:sSubPr>
                        <m:ctrlPr>
                          <a:rPr lang="en-US" sz="1200" i="1" smtClean="0">
                            <a:solidFill>
                              <a:srgbClr val="3B3916"/>
                            </a:solidFill>
                            <a:latin typeface="Cambria Math" panose="02040503050406030204" pitchFamily="18" charset="0"/>
                            <a:ea typeface="Inter" panose="020B0604020202020204" charset="0"/>
                          </a:rPr>
                        </m:ctrlPr>
                      </m:sSubPr>
                      <m:e>
                        <m:r>
                          <a:rPr lang="en-US" sz="1200" i="1">
                            <a:solidFill>
                              <a:srgbClr val="3B3916"/>
                            </a:solidFill>
                            <a:latin typeface="Cambria Math" panose="02040503050406030204" pitchFamily="18" charset="0"/>
                            <a:ea typeface="Cambria Math" panose="02040503050406030204" pitchFamily="18" charset="0"/>
                          </a:rPr>
                          <m:t>𝜑</m:t>
                        </m:r>
                      </m:e>
                      <m:sub>
                        <m:r>
                          <a:rPr lang="en-US" sz="1200" b="0" i="1" smtClean="0">
                            <a:solidFill>
                              <a:srgbClr val="3B3916"/>
                            </a:solidFill>
                            <a:latin typeface="Cambria Math" panose="02040503050406030204" pitchFamily="18" charset="0"/>
                            <a:ea typeface="Cambria Math" panose="02040503050406030204" pitchFamily="18" charset="0"/>
                          </a:rPr>
                          <m:t>0</m:t>
                        </m:r>
                      </m:sub>
                    </m:sSub>
                  </m:oMath>
                </a14:m>
                <a:r>
                  <a:rPr lang="en-IN" sz="1200" dirty="0">
                    <a:solidFill>
                      <a:srgbClr val="3B3916"/>
                    </a:solidFill>
                    <a:latin typeface="Inter" panose="020B0604020202020204" charset="0"/>
                    <a:ea typeface="Inter" panose="020B0604020202020204" charset="0"/>
                  </a:rPr>
                  <a:t> is as follows:</a:t>
                </a:r>
              </a:p>
              <a:p>
                <a:endParaRPr lang="en-IN" sz="1200" dirty="0">
                  <a:solidFill>
                    <a:srgbClr val="3B3916"/>
                  </a:solidFill>
                  <a:latin typeface="Inter" panose="020B0604020202020204" charset="0"/>
                  <a:ea typeface="Inter" panose="020B0604020202020204" charset="0"/>
                </a:endParaRPr>
              </a:p>
              <a:p>
                <a:endParaRPr lang="en-IN" sz="1200" dirty="0">
                  <a:solidFill>
                    <a:srgbClr val="3B3916"/>
                  </a:solidFill>
                  <a:latin typeface="Inter" panose="020B0604020202020204" charset="0"/>
                  <a:ea typeface="Inter" panose="020B0604020202020204" charset="0"/>
                </a:endParaRPr>
              </a:p>
            </p:txBody>
          </p:sp>
        </mc:Choice>
        <mc:Fallback>
          <p:sp>
            <p:nvSpPr>
              <p:cNvPr id="9" name="TextBox 8">
                <a:extLst>
                  <a:ext uri="{FF2B5EF4-FFF2-40B4-BE49-F238E27FC236}">
                    <a16:creationId xmlns:a16="http://schemas.microsoft.com/office/drawing/2014/main" id="{D0BE835C-E15E-46C9-7B76-4024F7E717C6}"/>
                  </a:ext>
                </a:extLst>
              </p:cNvPr>
              <p:cNvSpPr txBox="1">
                <a:spLocks noRot="1" noChangeAspect="1" noMove="1" noResize="1" noEditPoints="1" noAdjustHandles="1" noChangeArrowheads="1" noChangeShapeType="1" noTextEdit="1"/>
              </p:cNvSpPr>
              <p:nvPr/>
            </p:nvSpPr>
            <p:spPr>
              <a:xfrm>
                <a:off x="719999" y="1254700"/>
                <a:ext cx="7703999" cy="2137958"/>
              </a:xfrm>
              <a:prstGeom prst="rect">
                <a:avLst/>
              </a:prstGeom>
              <a:blipFill>
                <a:blip r:embed="rId2"/>
                <a:stretch>
                  <a:fillRect t="-28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6B2454D7-AA58-7E89-C791-547919F2036E}"/>
              </a:ext>
            </a:extLst>
          </p:cNvPr>
          <p:cNvPicPr>
            <a:picLocks noChangeAspect="1"/>
          </p:cNvPicPr>
          <p:nvPr/>
        </p:nvPicPr>
        <p:blipFill>
          <a:blip r:embed="rId3"/>
          <a:stretch>
            <a:fillRect/>
          </a:stretch>
        </p:blipFill>
        <p:spPr>
          <a:xfrm>
            <a:off x="3152625" y="1707861"/>
            <a:ext cx="2838750" cy="52407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BFB6B1C-3957-B714-CF4F-D142DD5BE48F}"/>
              </a:ext>
            </a:extLst>
          </p:cNvPr>
          <p:cNvPicPr>
            <a:picLocks noChangeAspect="1"/>
          </p:cNvPicPr>
          <p:nvPr/>
        </p:nvPicPr>
        <p:blipFill>
          <a:blip r:embed="rId4"/>
          <a:stretch>
            <a:fillRect/>
          </a:stretch>
        </p:blipFill>
        <p:spPr>
          <a:xfrm>
            <a:off x="3426994" y="2986088"/>
            <a:ext cx="2290008" cy="499153"/>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3CD1EC15-0E9E-C838-357D-D1C6706EDDD1}"/>
              </a:ext>
            </a:extLst>
          </p:cNvPr>
          <p:cNvPicPr>
            <a:picLocks noChangeAspect="1"/>
          </p:cNvPicPr>
          <p:nvPr/>
        </p:nvPicPr>
        <p:blipFill>
          <a:blip r:embed="rId5"/>
          <a:stretch>
            <a:fillRect/>
          </a:stretch>
        </p:blipFill>
        <p:spPr>
          <a:xfrm>
            <a:off x="3520347" y="3520156"/>
            <a:ext cx="2103302" cy="499153"/>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6CBD912A-5ACE-0710-CB51-9E1733BA17B7}"/>
              </a:ext>
            </a:extLst>
          </p:cNvPr>
          <p:cNvPicPr>
            <a:picLocks noChangeAspect="1"/>
          </p:cNvPicPr>
          <p:nvPr/>
        </p:nvPicPr>
        <p:blipFill>
          <a:blip r:embed="rId6"/>
          <a:stretch>
            <a:fillRect/>
          </a:stretch>
        </p:blipFill>
        <p:spPr>
          <a:xfrm>
            <a:off x="2768780" y="4185548"/>
            <a:ext cx="3606440" cy="5448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75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CFE-E271-9B9E-0B6A-71E9624701E2}"/>
              </a:ext>
            </a:extLst>
          </p:cNvPr>
          <p:cNvSpPr>
            <a:spLocks noGrp="1"/>
          </p:cNvSpPr>
          <p:nvPr>
            <p:ph type="title"/>
          </p:nvPr>
        </p:nvSpPr>
        <p:spPr>
          <a:xfrm>
            <a:off x="2424598" y="318043"/>
            <a:ext cx="4294800" cy="715200"/>
          </a:xfrm>
        </p:spPr>
        <p:txBody>
          <a:bodyPr/>
          <a:lstStyle/>
          <a:p>
            <a:pPr algn="ctr"/>
            <a:r>
              <a:rPr lang="en-US"/>
              <a:t>3-Bit IMCU</a:t>
            </a:r>
            <a:endParaRPr lang="en-GB"/>
          </a:p>
        </p:txBody>
      </p:sp>
      <p:sp>
        <p:nvSpPr>
          <p:cNvPr id="6" name="TextBox 5">
            <a:extLst>
              <a:ext uri="{FF2B5EF4-FFF2-40B4-BE49-F238E27FC236}">
                <a16:creationId xmlns:a16="http://schemas.microsoft.com/office/drawing/2014/main" id="{FE135763-DA55-BFA6-F39D-078550BC78D1}"/>
              </a:ext>
            </a:extLst>
          </p:cNvPr>
          <p:cNvSpPr txBox="1"/>
          <p:nvPr/>
        </p:nvSpPr>
        <p:spPr>
          <a:xfrm>
            <a:off x="2352275" y="4667160"/>
            <a:ext cx="4439449" cy="276999"/>
          </a:xfrm>
          <a:prstGeom prst="rect">
            <a:avLst/>
          </a:prstGeom>
          <a:noFill/>
        </p:spPr>
        <p:txBody>
          <a:bodyPr wrap="square" rtlCol="0">
            <a:spAutoFit/>
          </a:bodyPr>
          <a:lstStyle/>
          <a:p>
            <a:pPr algn="ctr"/>
            <a:r>
              <a:rPr lang="en-US" sz="1200" b="0" i="0">
                <a:solidFill>
                  <a:srgbClr val="3B3916"/>
                </a:solidFill>
                <a:effectLst/>
                <a:latin typeface="Inter" panose="020B0604020202020204" charset="0"/>
                <a:ea typeface="Inter" panose="020B0604020202020204" charset="0"/>
              </a:rPr>
              <a:t>Figure : Given circuit of a 3-bit signed IMCU</a:t>
            </a:r>
            <a:endParaRPr lang="en-IN" sz="1200">
              <a:solidFill>
                <a:srgbClr val="3B3916"/>
              </a:solidFill>
              <a:latin typeface="Inter" panose="020B0604020202020204" charset="0"/>
              <a:ea typeface="Inter" panose="020B0604020202020204" charset="0"/>
            </a:endParaRPr>
          </a:p>
        </p:txBody>
      </p:sp>
      <p:pic>
        <p:nvPicPr>
          <p:cNvPr id="8" name="Picture 7">
            <a:extLst>
              <a:ext uri="{FF2B5EF4-FFF2-40B4-BE49-F238E27FC236}">
                <a16:creationId xmlns:a16="http://schemas.microsoft.com/office/drawing/2014/main" id="{93AE9C85-2FAB-78E1-17CD-A659339BDA1F}"/>
              </a:ext>
            </a:extLst>
          </p:cNvPr>
          <p:cNvPicPr>
            <a:picLocks noChangeAspect="1"/>
          </p:cNvPicPr>
          <p:nvPr/>
        </p:nvPicPr>
        <p:blipFill>
          <a:blip r:embed="rId2"/>
          <a:stretch>
            <a:fillRect/>
          </a:stretch>
        </p:blipFill>
        <p:spPr>
          <a:xfrm>
            <a:off x="1147043" y="1033243"/>
            <a:ext cx="6849914" cy="35210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4862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CFE-E271-9B9E-0B6A-71E9624701E2}"/>
              </a:ext>
            </a:extLst>
          </p:cNvPr>
          <p:cNvSpPr>
            <a:spLocks noGrp="1"/>
          </p:cNvSpPr>
          <p:nvPr>
            <p:ph type="title"/>
          </p:nvPr>
        </p:nvSpPr>
        <p:spPr>
          <a:xfrm>
            <a:off x="2424598" y="318043"/>
            <a:ext cx="4294800" cy="715200"/>
          </a:xfrm>
        </p:spPr>
        <p:txBody>
          <a:bodyPr/>
          <a:lstStyle/>
          <a:p>
            <a:pPr algn="ctr"/>
            <a:r>
              <a:rPr lang="en-US"/>
              <a:t>3-Bit IMCU</a:t>
            </a:r>
            <a:endParaRPr lang="en-GB"/>
          </a:p>
        </p:txBody>
      </p:sp>
      <p:pic>
        <p:nvPicPr>
          <p:cNvPr id="4" name="Picture 3">
            <a:extLst>
              <a:ext uri="{FF2B5EF4-FFF2-40B4-BE49-F238E27FC236}">
                <a16:creationId xmlns:a16="http://schemas.microsoft.com/office/drawing/2014/main" id="{032C7B7B-1434-7584-B7CA-995304C2033B}"/>
              </a:ext>
            </a:extLst>
          </p:cNvPr>
          <p:cNvPicPr>
            <a:picLocks noChangeAspect="1"/>
          </p:cNvPicPr>
          <p:nvPr/>
        </p:nvPicPr>
        <p:blipFill>
          <a:blip r:embed="rId2"/>
          <a:stretch>
            <a:fillRect/>
          </a:stretch>
        </p:blipFill>
        <p:spPr>
          <a:xfrm>
            <a:off x="807243" y="1116044"/>
            <a:ext cx="7279481" cy="36127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5259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AAF431-0E78-BD70-29E6-FE579B87485B}"/>
              </a:ext>
            </a:extLst>
          </p:cNvPr>
          <p:cNvSpPr>
            <a:spLocks noGrp="1"/>
          </p:cNvSpPr>
          <p:nvPr>
            <p:ph type="title"/>
          </p:nvPr>
        </p:nvSpPr>
        <p:spPr/>
        <p:txBody>
          <a:bodyPr/>
          <a:lstStyle/>
          <a:p>
            <a:r>
              <a:rPr lang="en-AS" sz="3200" dirty="0"/>
              <a:t>Energy consumption and Power</a:t>
            </a:r>
            <a:endParaRPr lang="en-GB" sz="3200" dirty="0"/>
          </a:p>
        </p:txBody>
      </p:sp>
      <p:pic>
        <p:nvPicPr>
          <p:cNvPr id="3" name="Picture 2" descr="Chart&#10;&#10;Description automatically generated with medium confidence">
            <a:extLst>
              <a:ext uri="{FF2B5EF4-FFF2-40B4-BE49-F238E27FC236}">
                <a16:creationId xmlns:a16="http://schemas.microsoft.com/office/drawing/2014/main" id="{4BB243D8-5C0A-165D-FC51-9E38351CEED7}"/>
              </a:ext>
            </a:extLst>
          </p:cNvPr>
          <p:cNvPicPr>
            <a:picLocks noChangeAspect="1"/>
          </p:cNvPicPr>
          <p:nvPr/>
        </p:nvPicPr>
        <p:blipFill>
          <a:blip r:embed="rId2"/>
          <a:stretch>
            <a:fillRect/>
          </a:stretch>
        </p:blipFill>
        <p:spPr>
          <a:xfrm>
            <a:off x="683850" y="1319247"/>
            <a:ext cx="7776300" cy="35742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2906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AAF431-0E78-BD70-29E6-FE579B87485B}"/>
              </a:ext>
            </a:extLst>
          </p:cNvPr>
          <p:cNvSpPr>
            <a:spLocks noGrp="1"/>
          </p:cNvSpPr>
          <p:nvPr>
            <p:ph type="title"/>
          </p:nvPr>
        </p:nvSpPr>
        <p:spPr/>
        <p:txBody>
          <a:bodyPr/>
          <a:lstStyle/>
          <a:p>
            <a:r>
              <a:rPr lang="en-US" sz="3200"/>
              <a:t>Noise and Non-linearity</a:t>
            </a:r>
          </a:p>
        </p:txBody>
      </p:sp>
      <p:sp>
        <p:nvSpPr>
          <p:cNvPr id="9" name="TextBox 8">
            <a:extLst>
              <a:ext uri="{FF2B5EF4-FFF2-40B4-BE49-F238E27FC236}">
                <a16:creationId xmlns:a16="http://schemas.microsoft.com/office/drawing/2014/main" id="{D0BE835C-E15E-46C9-7B76-4024F7E717C6}"/>
              </a:ext>
            </a:extLst>
          </p:cNvPr>
          <p:cNvSpPr txBox="1"/>
          <p:nvPr/>
        </p:nvSpPr>
        <p:spPr>
          <a:xfrm>
            <a:off x="720001" y="1678447"/>
            <a:ext cx="7703999" cy="2123658"/>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rgbClr val="3B3916"/>
                </a:solidFill>
                <a:latin typeface="Inter" panose="020B0604020202020204" charset="0"/>
                <a:ea typeface="Inter" panose="020B0604020202020204" charset="0"/>
              </a:rPr>
              <a:t>Effect of R-TG : We make sure transmission gate R</a:t>
            </a:r>
            <a:r>
              <a:rPr lang="en-US" sz="1200" baseline="-25000">
                <a:solidFill>
                  <a:srgbClr val="3B3916"/>
                </a:solidFill>
                <a:latin typeface="Inter" panose="020B0604020202020204" charset="0"/>
                <a:ea typeface="Inter" panose="020B0604020202020204" charset="0"/>
              </a:rPr>
              <a:t>TG-ON </a:t>
            </a:r>
            <a:r>
              <a:rPr lang="en-US" sz="1200">
                <a:solidFill>
                  <a:srgbClr val="3B3916"/>
                </a:solidFill>
                <a:latin typeface="Inter" panose="020B0604020202020204" charset="0"/>
                <a:ea typeface="Inter" panose="020B0604020202020204" charset="0"/>
              </a:rPr>
              <a:t>’s effect is negligible by designing clock time period to ensure complete voltage settling.</a:t>
            </a:r>
          </a:p>
          <a:p>
            <a:pPr marL="171450" indent="-171450">
              <a:buFont typeface="Arial" panose="020B0604020202020204" pitchFamily="34" charset="0"/>
              <a:buChar char="•"/>
            </a:pPr>
            <a:endParaRPr lang="en-US" sz="1200">
              <a:solidFill>
                <a:srgbClr val="3B3916"/>
              </a:solidFill>
              <a:latin typeface="Inter" panose="020B0604020202020204" charset="0"/>
              <a:ea typeface="Inter" panose="020B0604020202020204" charset="0"/>
            </a:endParaRPr>
          </a:p>
          <a:p>
            <a:pPr marL="171450" indent="-171450">
              <a:buFont typeface="Arial" panose="020B0604020202020204" pitchFamily="34" charset="0"/>
              <a:buChar char="•"/>
            </a:pPr>
            <a:endParaRPr lang="en-US" sz="1200">
              <a:solidFill>
                <a:srgbClr val="3B3916"/>
              </a:solidFill>
              <a:latin typeface="Inter" panose="020B0604020202020204" charset="0"/>
              <a:ea typeface="Inter" panose="020B0604020202020204" charset="0"/>
            </a:endParaRPr>
          </a:p>
          <a:p>
            <a:pPr marL="171450" indent="-171450">
              <a:buFont typeface="Arial" panose="020B0604020202020204" pitchFamily="34" charset="0"/>
              <a:buChar char="•"/>
            </a:pPr>
            <a:endParaRPr lang="en-US" sz="1200">
              <a:solidFill>
                <a:srgbClr val="3B3916"/>
              </a:solidFill>
              <a:latin typeface="Inter" panose="020B0604020202020204" charset="0"/>
              <a:ea typeface="Inter" panose="020B0604020202020204" charset="0"/>
            </a:endParaRPr>
          </a:p>
          <a:p>
            <a:pPr marL="171450" indent="-171450">
              <a:buFont typeface="Arial" panose="020B0604020202020204" pitchFamily="34" charset="0"/>
              <a:buChar char="•"/>
            </a:pPr>
            <a:endParaRPr lang="en-US" sz="1200">
              <a:solidFill>
                <a:srgbClr val="3B3916"/>
              </a:solidFill>
              <a:latin typeface="Inter" panose="020B0604020202020204" charset="0"/>
              <a:ea typeface="Inter" panose="020B0604020202020204" charset="0"/>
            </a:endParaRPr>
          </a:p>
          <a:p>
            <a:pPr marL="171450" indent="-171450">
              <a:buFont typeface="Arial" panose="020B0604020202020204" pitchFamily="34" charset="0"/>
              <a:buChar char="•"/>
            </a:pPr>
            <a:r>
              <a:rPr lang="en-US" sz="1200">
                <a:solidFill>
                  <a:srgbClr val="3B3916"/>
                </a:solidFill>
                <a:latin typeface="Inter" panose="020B0604020202020204" charset="0"/>
                <a:ea typeface="Inter" panose="020B0604020202020204" charset="0"/>
              </a:rPr>
              <a:t>Thermal noise </a:t>
            </a:r>
          </a:p>
          <a:p>
            <a:pPr marL="171450" indent="-171450">
              <a:buFont typeface="Arial" panose="020B0604020202020204" pitchFamily="34" charset="0"/>
              <a:buChar char="•"/>
            </a:pPr>
            <a:endParaRPr lang="en-US" sz="1200">
              <a:solidFill>
                <a:srgbClr val="3B3916"/>
              </a:solidFill>
              <a:latin typeface="Inter" panose="020B0604020202020204" charset="0"/>
              <a:ea typeface="Inter" panose="020B0604020202020204" charset="0"/>
            </a:endParaRPr>
          </a:p>
          <a:p>
            <a:pPr marL="171450" indent="-171450">
              <a:buFont typeface="Arial" panose="020B0604020202020204" pitchFamily="34" charset="0"/>
              <a:buChar char="•"/>
            </a:pPr>
            <a:r>
              <a:rPr lang="en-US" sz="1200">
                <a:solidFill>
                  <a:srgbClr val="3B3916"/>
                </a:solidFill>
                <a:latin typeface="Inter" panose="020B0604020202020204" charset="0"/>
                <a:ea typeface="Inter" panose="020B0604020202020204" charset="0"/>
              </a:rPr>
              <a:t>Manufacturing differences in capacitances.</a:t>
            </a:r>
          </a:p>
          <a:p>
            <a:pPr marL="171450" indent="-171450">
              <a:buFont typeface="Arial" panose="020B0604020202020204" pitchFamily="34" charset="0"/>
              <a:buChar char="•"/>
            </a:pPr>
            <a:endParaRPr lang="en-US" sz="1200">
              <a:solidFill>
                <a:srgbClr val="3B3916"/>
              </a:solidFill>
              <a:latin typeface="Inter" panose="020B0604020202020204" charset="0"/>
              <a:ea typeface="Inter" panose="020B0604020202020204" charset="0"/>
            </a:endParaRPr>
          </a:p>
          <a:p>
            <a:pPr marL="171450" indent="-171450">
              <a:buFont typeface="Arial" panose="020B0604020202020204" pitchFamily="34" charset="0"/>
              <a:buChar char="•"/>
            </a:pPr>
            <a:endParaRPr lang="en-IN" sz="1200">
              <a:solidFill>
                <a:srgbClr val="3B3916"/>
              </a:solidFill>
              <a:latin typeface="Inter" panose="020B0604020202020204" charset="0"/>
              <a:ea typeface="Inter" panose="020B0604020202020204" charset="0"/>
            </a:endParaRPr>
          </a:p>
        </p:txBody>
      </p:sp>
      <p:pic>
        <p:nvPicPr>
          <p:cNvPr id="3" name="Picture 2">
            <a:extLst>
              <a:ext uri="{FF2B5EF4-FFF2-40B4-BE49-F238E27FC236}">
                <a16:creationId xmlns:a16="http://schemas.microsoft.com/office/drawing/2014/main" id="{A633D363-A109-9D16-5FF4-B81CB31D9F42}"/>
              </a:ext>
            </a:extLst>
          </p:cNvPr>
          <p:cNvPicPr>
            <a:picLocks noChangeAspect="1"/>
          </p:cNvPicPr>
          <p:nvPr/>
        </p:nvPicPr>
        <p:blipFill>
          <a:blip r:embed="rId2"/>
          <a:stretch>
            <a:fillRect/>
          </a:stretch>
        </p:blipFill>
        <p:spPr>
          <a:xfrm>
            <a:off x="2853541" y="2154790"/>
            <a:ext cx="3436918" cy="533446"/>
          </a:xfrm>
          <a:prstGeom prst="rect">
            <a:avLst/>
          </a:prstGeom>
        </p:spPr>
      </p:pic>
    </p:spTree>
    <p:extLst>
      <p:ext uri="{BB962C8B-B14F-4D97-AF65-F5344CB8AC3E}">
        <p14:creationId xmlns:p14="http://schemas.microsoft.com/office/powerpoint/2010/main" val="161054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title"/>
          </p:nvPr>
        </p:nvSpPr>
        <p:spPr>
          <a:xfrm>
            <a:off x="713225" y="539500"/>
            <a:ext cx="7717500" cy="7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32" name="Google Shape;232;p30"/>
          <p:cNvSpPr txBox="1">
            <a:spLocks noGrp="1"/>
          </p:cNvSpPr>
          <p:nvPr>
            <p:ph type="title" idx="2"/>
          </p:nvPr>
        </p:nvSpPr>
        <p:spPr>
          <a:xfrm>
            <a:off x="713227" y="3551941"/>
            <a:ext cx="857700" cy="4476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3" name="Google Shape;233;p30"/>
          <p:cNvSpPr txBox="1">
            <a:spLocks noGrp="1"/>
          </p:cNvSpPr>
          <p:nvPr>
            <p:ph type="title" idx="3"/>
          </p:nvPr>
        </p:nvSpPr>
        <p:spPr>
          <a:xfrm>
            <a:off x="713227" y="2118925"/>
            <a:ext cx="857700" cy="4476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4" name="Google Shape;234;p30"/>
          <p:cNvSpPr txBox="1">
            <a:spLocks noGrp="1"/>
          </p:cNvSpPr>
          <p:nvPr>
            <p:ph type="title" idx="4"/>
          </p:nvPr>
        </p:nvSpPr>
        <p:spPr>
          <a:xfrm>
            <a:off x="4572077" y="2118923"/>
            <a:ext cx="857700" cy="4476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5" name="Google Shape;235;p30"/>
          <p:cNvSpPr txBox="1">
            <a:spLocks noGrp="1"/>
          </p:cNvSpPr>
          <p:nvPr>
            <p:ph type="title" idx="5"/>
          </p:nvPr>
        </p:nvSpPr>
        <p:spPr>
          <a:xfrm>
            <a:off x="713227" y="2835433"/>
            <a:ext cx="857700" cy="4476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6" name="Google Shape;236;p30"/>
          <p:cNvSpPr txBox="1">
            <a:spLocks noGrp="1"/>
          </p:cNvSpPr>
          <p:nvPr>
            <p:ph type="subTitle" idx="1"/>
          </p:nvPr>
        </p:nvSpPr>
        <p:spPr>
          <a:xfrm>
            <a:off x="1570881" y="2118925"/>
            <a:ext cx="2791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p>
        </p:txBody>
      </p:sp>
      <p:sp>
        <p:nvSpPr>
          <p:cNvPr id="237" name="Google Shape;237;p30"/>
          <p:cNvSpPr txBox="1">
            <a:spLocks noGrp="1"/>
          </p:cNvSpPr>
          <p:nvPr>
            <p:ph type="subTitle" idx="6"/>
          </p:nvPr>
        </p:nvSpPr>
        <p:spPr>
          <a:xfrm>
            <a:off x="1570875" y="2691161"/>
            <a:ext cx="2791500" cy="5918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Proposed IMCU Circuit</a:t>
            </a:r>
            <a:endParaRPr dirty="0"/>
          </a:p>
        </p:txBody>
      </p:sp>
      <p:sp>
        <p:nvSpPr>
          <p:cNvPr id="238" name="Google Shape;238;p30"/>
          <p:cNvSpPr txBox="1">
            <a:spLocks noGrp="1"/>
          </p:cNvSpPr>
          <p:nvPr>
            <p:ph type="subTitle" idx="7"/>
          </p:nvPr>
        </p:nvSpPr>
        <p:spPr>
          <a:xfrm>
            <a:off x="1570881" y="3427302"/>
            <a:ext cx="2791500" cy="5722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endParaRPr dirty="0"/>
          </a:p>
        </p:txBody>
      </p:sp>
      <p:sp>
        <p:nvSpPr>
          <p:cNvPr id="239" name="Google Shape;239;p30"/>
          <p:cNvSpPr txBox="1">
            <a:spLocks noGrp="1"/>
          </p:cNvSpPr>
          <p:nvPr>
            <p:ph type="subTitle" idx="8"/>
          </p:nvPr>
        </p:nvSpPr>
        <p:spPr>
          <a:xfrm>
            <a:off x="5429725" y="2118925"/>
            <a:ext cx="2791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240" name="Google Shape;240;p30"/>
          <p:cNvSpPr txBox="1">
            <a:spLocks noGrp="1"/>
          </p:cNvSpPr>
          <p:nvPr>
            <p:ph type="title" idx="9"/>
          </p:nvPr>
        </p:nvSpPr>
        <p:spPr>
          <a:xfrm>
            <a:off x="4572077" y="3551941"/>
            <a:ext cx="857700" cy="4476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41" name="Google Shape;241;p30"/>
          <p:cNvSpPr txBox="1">
            <a:spLocks noGrp="1"/>
          </p:cNvSpPr>
          <p:nvPr>
            <p:ph type="title" idx="13"/>
          </p:nvPr>
        </p:nvSpPr>
        <p:spPr>
          <a:xfrm>
            <a:off x="4572077" y="2835433"/>
            <a:ext cx="857700" cy="4476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42" name="Google Shape;242;p30"/>
          <p:cNvSpPr txBox="1">
            <a:spLocks noGrp="1"/>
          </p:cNvSpPr>
          <p:nvPr>
            <p:ph type="subTitle" idx="14"/>
          </p:nvPr>
        </p:nvSpPr>
        <p:spPr>
          <a:xfrm>
            <a:off x="5429725" y="2835429"/>
            <a:ext cx="2791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43" name="Google Shape;243;p30"/>
          <p:cNvSpPr txBox="1">
            <a:spLocks noGrp="1"/>
          </p:cNvSpPr>
          <p:nvPr>
            <p:ph type="subTitle" idx="15"/>
          </p:nvPr>
        </p:nvSpPr>
        <p:spPr>
          <a:xfrm>
            <a:off x="5429731" y="3427302"/>
            <a:ext cx="2791500" cy="5722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work and References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713225" y="2486075"/>
            <a:ext cx="77175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Implementation</a:t>
            </a:r>
          </a:p>
        </p:txBody>
      </p:sp>
      <p:sp>
        <p:nvSpPr>
          <p:cNvPr id="249" name="Google Shape;249;p31"/>
          <p:cNvSpPr txBox="1">
            <a:spLocks noGrp="1"/>
          </p:cNvSpPr>
          <p:nvPr>
            <p:ph type="title" idx="2"/>
          </p:nvPr>
        </p:nvSpPr>
        <p:spPr>
          <a:xfrm>
            <a:off x="3847649" y="1452402"/>
            <a:ext cx="1475199" cy="841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50" name="Google Shape;250;p31"/>
          <p:cNvSpPr/>
          <p:nvPr/>
        </p:nvSpPr>
        <p:spPr>
          <a:xfrm>
            <a:off x="4058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514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970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780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33"/>
          <p:cNvSpPr txBox="1">
            <a:spLocks noGrp="1"/>
          </p:cNvSpPr>
          <p:nvPr>
            <p:ph type="title"/>
          </p:nvPr>
        </p:nvSpPr>
        <p:spPr>
          <a:xfrm>
            <a:off x="713225" y="310429"/>
            <a:ext cx="7717500" cy="7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6T-SRAM Block</a:t>
            </a:r>
            <a:endParaRPr dirty="0"/>
          </a:p>
        </p:txBody>
      </p:sp>
      <p:grpSp>
        <p:nvGrpSpPr>
          <p:cNvPr id="274" name="Google Shape;274;p33"/>
          <p:cNvGrpSpPr/>
          <p:nvPr/>
        </p:nvGrpSpPr>
        <p:grpSpPr>
          <a:xfrm>
            <a:off x="5467519" y="1753689"/>
            <a:ext cx="411352" cy="411376"/>
            <a:chOff x="4932894" y="2750577"/>
            <a:chExt cx="411352" cy="411376"/>
          </a:xfrm>
        </p:grpSpPr>
        <p:sp>
          <p:nvSpPr>
            <p:cNvPr id="275" name="Google Shape;275;p33"/>
            <p:cNvSpPr/>
            <p:nvPr/>
          </p:nvSpPr>
          <p:spPr>
            <a:xfrm>
              <a:off x="5005479" y="2871520"/>
              <a:ext cx="193528" cy="193645"/>
            </a:xfrm>
            <a:custGeom>
              <a:avLst/>
              <a:gdLst/>
              <a:ahLst/>
              <a:cxnLst/>
              <a:rect l="l" t="t" r="r" b="b"/>
              <a:pathLst>
                <a:path w="8244" h="8249" extrusionOk="0">
                  <a:moveTo>
                    <a:pt x="4122" y="0"/>
                  </a:moveTo>
                  <a:cubicBezTo>
                    <a:pt x="1846" y="0"/>
                    <a:pt x="0" y="1852"/>
                    <a:pt x="0" y="4122"/>
                  </a:cubicBezTo>
                  <a:cubicBezTo>
                    <a:pt x="0" y="6397"/>
                    <a:pt x="1846" y="8249"/>
                    <a:pt x="4122" y="8249"/>
                  </a:cubicBezTo>
                  <a:cubicBezTo>
                    <a:pt x="6398" y="8249"/>
                    <a:pt x="8244" y="6397"/>
                    <a:pt x="8244" y="4122"/>
                  </a:cubicBezTo>
                  <a:cubicBezTo>
                    <a:pt x="8244" y="3279"/>
                    <a:pt x="7989" y="2490"/>
                    <a:pt x="7551" y="1833"/>
                  </a:cubicBezTo>
                  <a:lnTo>
                    <a:pt x="6762" y="2517"/>
                  </a:lnTo>
                  <a:cubicBezTo>
                    <a:pt x="7049" y="2988"/>
                    <a:pt x="7213" y="3535"/>
                    <a:pt x="7213" y="4122"/>
                  </a:cubicBezTo>
                  <a:cubicBezTo>
                    <a:pt x="7213" y="5827"/>
                    <a:pt x="5828" y="7214"/>
                    <a:pt x="4122" y="7214"/>
                  </a:cubicBezTo>
                  <a:cubicBezTo>
                    <a:pt x="2417" y="7214"/>
                    <a:pt x="1030" y="5827"/>
                    <a:pt x="1030" y="4122"/>
                  </a:cubicBezTo>
                  <a:cubicBezTo>
                    <a:pt x="1030" y="2417"/>
                    <a:pt x="2417" y="1031"/>
                    <a:pt x="4122" y="1031"/>
                  </a:cubicBezTo>
                  <a:cubicBezTo>
                    <a:pt x="4870" y="1031"/>
                    <a:pt x="5554" y="1296"/>
                    <a:pt x="6087" y="1738"/>
                  </a:cubicBezTo>
                  <a:lnTo>
                    <a:pt x="6872" y="1058"/>
                  </a:lnTo>
                  <a:cubicBezTo>
                    <a:pt x="6142" y="402"/>
                    <a:pt x="5180" y="0"/>
                    <a:pt x="4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5053837" y="2919902"/>
              <a:ext cx="96811" cy="96764"/>
            </a:xfrm>
            <a:custGeom>
              <a:avLst/>
              <a:gdLst/>
              <a:ahLst/>
              <a:cxnLst/>
              <a:rect l="l" t="t" r="r" b="b"/>
              <a:pathLst>
                <a:path w="4124" h="4122" extrusionOk="0">
                  <a:moveTo>
                    <a:pt x="2062" y="1"/>
                  </a:moveTo>
                  <a:cubicBezTo>
                    <a:pt x="927" y="1"/>
                    <a:pt x="1" y="927"/>
                    <a:pt x="1" y="2061"/>
                  </a:cubicBezTo>
                  <a:cubicBezTo>
                    <a:pt x="1" y="3202"/>
                    <a:pt x="927" y="4122"/>
                    <a:pt x="2062" y="4122"/>
                  </a:cubicBezTo>
                  <a:cubicBezTo>
                    <a:pt x="3197" y="4122"/>
                    <a:pt x="4123" y="3202"/>
                    <a:pt x="4123" y="2061"/>
                  </a:cubicBezTo>
                  <a:cubicBezTo>
                    <a:pt x="4123" y="1733"/>
                    <a:pt x="4045" y="1423"/>
                    <a:pt x="3909" y="1145"/>
                  </a:cubicBezTo>
                  <a:lnTo>
                    <a:pt x="2737" y="2152"/>
                  </a:lnTo>
                  <a:lnTo>
                    <a:pt x="2062" y="1377"/>
                  </a:lnTo>
                  <a:lnTo>
                    <a:pt x="3234" y="365"/>
                  </a:lnTo>
                  <a:cubicBezTo>
                    <a:pt x="2901" y="138"/>
                    <a:pt x="2495"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4932894" y="2798935"/>
              <a:ext cx="354942" cy="363017"/>
            </a:xfrm>
            <a:custGeom>
              <a:avLst/>
              <a:gdLst/>
              <a:ahLst/>
              <a:cxnLst/>
              <a:rect l="l" t="t" r="r" b="b"/>
              <a:pathLst>
                <a:path w="15120" h="15464" extrusionOk="0">
                  <a:moveTo>
                    <a:pt x="7214" y="1"/>
                  </a:moveTo>
                  <a:cubicBezTo>
                    <a:pt x="3234" y="1"/>
                    <a:pt x="1" y="3239"/>
                    <a:pt x="1" y="7214"/>
                  </a:cubicBezTo>
                  <a:cubicBezTo>
                    <a:pt x="1" y="9175"/>
                    <a:pt x="784" y="10958"/>
                    <a:pt x="2062" y="12262"/>
                  </a:cubicBezTo>
                  <a:lnTo>
                    <a:pt x="2062" y="15463"/>
                  </a:lnTo>
                  <a:lnTo>
                    <a:pt x="3092" y="15463"/>
                  </a:lnTo>
                  <a:lnTo>
                    <a:pt x="3092" y="13132"/>
                  </a:lnTo>
                  <a:cubicBezTo>
                    <a:pt x="4259" y="13949"/>
                    <a:pt x="5681" y="14432"/>
                    <a:pt x="7214" y="14432"/>
                  </a:cubicBezTo>
                  <a:cubicBezTo>
                    <a:pt x="8746" y="14432"/>
                    <a:pt x="10168" y="13949"/>
                    <a:pt x="11336" y="13132"/>
                  </a:cubicBezTo>
                  <a:lnTo>
                    <a:pt x="11336" y="15463"/>
                  </a:lnTo>
                  <a:lnTo>
                    <a:pt x="12367" y="15463"/>
                  </a:lnTo>
                  <a:lnTo>
                    <a:pt x="12367" y="12262"/>
                  </a:lnTo>
                  <a:cubicBezTo>
                    <a:pt x="14865" y="9708"/>
                    <a:pt x="15120" y="5733"/>
                    <a:pt x="12986" y="2892"/>
                  </a:cubicBezTo>
                  <a:lnTo>
                    <a:pt x="12986" y="2892"/>
                  </a:lnTo>
                  <a:lnTo>
                    <a:pt x="11422" y="4251"/>
                  </a:lnTo>
                  <a:cubicBezTo>
                    <a:pt x="12020" y="5089"/>
                    <a:pt x="12367" y="6111"/>
                    <a:pt x="12367" y="7214"/>
                  </a:cubicBezTo>
                  <a:cubicBezTo>
                    <a:pt x="12367" y="10060"/>
                    <a:pt x="10054" y="12372"/>
                    <a:pt x="7214" y="12372"/>
                  </a:cubicBezTo>
                  <a:cubicBezTo>
                    <a:pt x="4374" y="12372"/>
                    <a:pt x="2062" y="10060"/>
                    <a:pt x="2062" y="7214"/>
                  </a:cubicBezTo>
                  <a:cubicBezTo>
                    <a:pt x="2062" y="4374"/>
                    <a:pt x="4374" y="2062"/>
                    <a:pt x="7214" y="2062"/>
                  </a:cubicBezTo>
                  <a:cubicBezTo>
                    <a:pt x="8581" y="2062"/>
                    <a:pt x="9827" y="2600"/>
                    <a:pt x="10748" y="3471"/>
                  </a:cubicBezTo>
                  <a:lnTo>
                    <a:pt x="12312" y="2117"/>
                  </a:lnTo>
                  <a:cubicBezTo>
                    <a:pt x="11007" y="808"/>
                    <a:pt x="9202" y="1"/>
                    <a:pt x="7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5221895" y="2750577"/>
              <a:ext cx="122352" cy="116248"/>
            </a:xfrm>
            <a:custGeom>
              <a:avLst/>
              <a:gdLst/>
              <a:ahLst/>
              <a:cxnLst/>
              <a:rect l="l" t="t" r="r" b="b"/>
              <a:pathLst>
                <a:path w="5212" h="4952" extrusionOk="0">
                  <a:moveTo>
                    <a:pt x="2116" y="0"/>
                  </a:moveTo>
                  <a:lnTo>
                    <a:pt x="2116" y="2340"/>
                  </a:lnTo>
                  <a:lnTo>
                    <a:pt x="1" y="4177"/>
                  </a:lnTo>
                  <a:cubicBezTo>
                    <a:pt x="243" y="4419"/>
                    <a:pt x="470" y="4678"/>
                    <a:pt x="675" y="4952"/>
                  </a:cubicBezTo>
                  <a:lnTo>
                    <a:pt x="2836" y="3083"/>
                  </a:lnTo>
                  <a:lnTo>
                    <a:pt x="5208" y="3092"/>
                  </a:lnTo>
                  <a:lnTo>
                    <a:pt x="5212" y="2061"/>
                  </a:lnTo>
                  <a:lnTo>
                    <a:pt x="3147" y="2052"/>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ext, outdoor, light, black&#10;&#10;Description automatically generated">
            <a:extLst>
              <a:ext uri="{FF2B5EF4-FFF2-40B4-BE49-F238E27FC236}">
                <a16:creationId xmlns:a16="http://schemas.microsoft.com/office/drawing/2014/main" id="{9A1B846C-95E6-8D92-484F-E5E4E196A5B5}"/>
              </a:ext>
            </a:extLst>
          </p:cNvPr>
          <p:cNvPicPr>
            <a:picLocks noChangeAspect="1"/>
          </p:cNvPicPr>
          <p:nvPr/>
        </p:nvPicPr>
        <p:blipFill>
          <a:blip r:embed="rId3"/>
          <a:stretch>
            <a:fillRect/>
          </a:stretch>
        </p:blipFill>
        <p:spPr>
          <a:xfrm>
            <a:off x="1613210" y="1025629"/>
            <a:ext cx="5627649" cy="323625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94FBA407-E278-069F-F10B-2278977A2D7C}"/>
              </a:ext>
            </a:extLst>
          </p:cNvPr>
          <p:cNvSpPr txBox="1"/>
          <p:nvPr/>
        </p:nvSpPr>
        <p:spPr>
          <a:xfrm>
            <a:off x="2243399" y="4310237"/>
            <a:ext cx="4367270" cy="276999"/>
          </a:xfrm>
          <a:prstGeom prst="rect">
            <a:avLst/>
          </a:prstGeom>
          <a:noFill/>
        </p:spPr>
        <p:txBody>
          <a:bodyPr wrap="square" rtlCol="0">
            <a:spAutoFit/>
          </a:bodyPr>
          <a:lstStyle/>
          <a:p>
            <a:pPr algn="ctr"/>
            <a:r>
              <a:rPr lang="en-US" sz="1200" b="0" i="0" dirty="0">
                <a:solidFill>
                  <a:srgbClr val="3B3916"/>
                </a:solidFill>
                <a:effectLst/>
                <a:latin typeface="Inter" panose="020B0604020202020204" charset="0"/>
                <a:ea typeface="Inter" panose="020B0604020202020204" charset="0"/>
              </a:rPr>
              <a:t>Figure 4: Circuit of a 6T-SRAM memory unit</a:t>
            </a:r>
            <a:endParaRPr lang="en-IN" sz="1200" dirty="0">
              <a:solidFill>
                <a:srgbClr val="3B3916"/>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01342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33"/>
          <p:cNvSpPr txBox="1">
            <a:spLocks noGrp="1"/>
          </p:cNvSpPr>
          <p:nvPr>
            <p:ph type="title"/>
          </p:nvPr>
        </p:nvSpPr>
        <p:spPr>
          <a:xfrm>
            <a:off x="713225" y="280692"/>
            <a:ext cx="7717500" cy="6039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6T-SRAM Block</a:t>
            </a:r>
            <a:endParaRPr lang="en-US"/>
          </a:p>
        </p:txBody>
      </p:sp>
      <p:grpSp>
        <p:nvGrpSpPr>
          <p:cNvPr id="274" name="Google Shape;274;p33"/>
          <p:cNvGrpSpPr/>
          <p:nvPr/>
        </p:nvGrpSpPr>
        <p:grpSpPr>
          <a:xfrm>
            <a:off x="5467519" y="1753689"/>
            <a:ext cx="411352" cy="411376"/>
            <a:chOff x="4932894" y="2750577"/>
            <a:chExt cx="411352" cy="411376"/>
          </a:xfrm>
        </p:grpSpPr>
        <p:sp>
          <p:nvSpPr>
            <p:cNvPr id="275" name="Google Shape;275;p33"/>
            <p:cNvSpPr/>
            <p:nvPr/>
          </p:nvSpPr>
          <p:spPr>
            <a:xfrm>
              <a:off x="5005479" y="2871520"/>
              <a:ext cx="193528" cy="193645"/>
            </a:xfrm>
            <a:custGeom>
              <a:avLst/>
              <a:gdLst/>
              <a:ahLst/>
              <a:cxnLst/>
              <a:rect l="l" t="t" r="r" b="b"/>
              <a:pathLst>
                <a:path w="8244" h="8249" extrusionOk="0">
                  <a:moveTo>
                    <a:pt x="4122" y="0"/>
                  </a:moveTo>
                  <a:cubicBezTo>
                    <a:pt x="1846" y="0"/>
                    <a:pt x="0" y="1852"/>
                    <a:pt x="0" y="4122"/>
                  </a:cubicBezTo>
                  <a:cubicBezTo>
                    <a:pt x="0" y="6397"/>
                    <a:pt x="1846" y="8249"/>
                    <a:pt x="4122" y="8249"/>
                  </a:cubicBezTo>
                  <a:cubicBezTo>
                    <a:pt x="6398" y="8249"/>
                    <a:pt x="8244" y="6397"/>
                    <a:pt x="8244" y="4122"/>
                  </a:cubicBezTo>
                  <a:cubicBezTo>
                    <a:pt x="8244" y="3279"/>
                    <a:pt x="7989" y="2490"/>
                    <a:pt x="7551" y="1833"/>
                  </a:cubicBezTo>
                  <a:lnTo>
                    <a:pt x="6762" y="2517"/>
                  </a:lnTo>
                  <a:cubicBezTo>
                    <a:pt x="7049" y="2988"/>
                    <a:pt x="7213" y="3535"/>
                    <a:pt x="7213" y="4122"/>
                  </a:cubicBezTo>
                  <a:cubicBezTo>
                    <a:pt x="7213" y="5827"/>
                    <a:pt x="5828" y="7214"/>
                    <a:pt x="4122" y="7214"/>
                  </a:cubicBezTo>
                  <a:cubicBezTo>
                    <a:pt x="2417" y="7214"/>
                    <a:pt x="1030" y="5827"/>
                    <a:pt x="1030" y="4122"/>
                  </a:cubicBezTo>
                  <a:cubicBezTo>
                    <a:pt x="1030" y="2417"/>
                    <a:pt x="2417" y="1031"/>
                    <a:pt x="4122" y="1031"/>
                  </a:cubicBezTo>
                  <a:cubicBezTo>
                    <a:pt x="4870" y="1031"/>
                    <a:pt x="5554" y="1296"/>
                    <a:pt x="6087" y="1738"/>
                  </a:cubicBezTo>
                  <a:lnTo>
                    <a:pt x="6872" y="1058"/>
                  </a:lnTo>
                  <a:cubicBezTo>
                    <a:pt x="6142" y="402"/>
                    <a:pt x="5180" y="0"/>
                    <a:pt x="4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5053837" y="2919902"/>
              <a:ext cx="96811" cy="96764"/>
            </a:xfrm>
            <a:custGeom>
              <a:avLst/>
              <a:gdLst/>
              <a:ahLst/>
              <a:cxnLst/>
              <a:rect l="l" t="t" r="r" b="b"/>
              <a:pathLst>
                <a:path w="4124" h="4122" extrusionOk="0">
                  <a:moveTo>
                    <a:pt x="2062" y="1"/>
                  </a:moveTo>
                  <a:cubicBezTo>
                    <a:pt x="927" y="1"/>
                    <a:pt x="1" y="927"/>
                    <a:pt x="1" y="2061"/>
                  </a:cubicBezTo>
                  <a:cubicBezTo>
                    <a:pt x="1" y="3202"/>
                    <a:pt x="927" y="4122"/>
                    <a:pt x="2062" y="4122"/>
                  </a:cubicBezTo>
                  <a:cubicBezTo>
                    <a:pt x="3197" y="4122"/>
                    <a:pt x="4123" y="3202"/>
                    <a:pt x="4123" y="2061"/>
                  </a:cubicBezTo>
                  <a:cubicBezTo>
                    <a:pt x="4123" y="1733"/>
                    <a:pt x="4045" y="1423"/>
                    <a:pt x="3909" y="1145"/>
                  </a:cubicBezTo>
                  <a:lnTo>
                    <a:pt x="2737" y="2152"/>
                  </a:lnTo>
                  <a:lnTo>
                    <a:pt x="2062" y="1377"/>
                  </a:lnTo>
                  <a:lnTo>
                    <a:pt x="3234" y="365"/>
                  </a:lnTo>
                  <a:cubicBezTo>
                    <a:pt x="2901" y="138"/>
                    <a:pt x="2495"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4932894" y="2798935"/>
              <a:ext cx="354942" cy="363017"/>
            </a:xfrm>
            <a:custGeom>
              <a:avLst/>
              <a:gdLst/>
              <a:ahLst/>
              <a:cxnLst/>
              <a:rect l="l" t="t" r="r" b="b"/>
              <a:pathLst>
                <a:path w="15120" h="15464" extrusionOk="0">
                  <a:moveTo>
                    <a:pt x="7214" y="1"/>
                  </a:moveTo>
                  <a:cubicBezTo>
                    <a:pt x="3234" y="1"/>
                    <a:pt x="1" y="3239"/>
                    <a:pt x="1" y="7214"/>
                  </a:cubicBezTo>
                  <a:cubicBezTo>
                    <a:pt x="1" y="9175"/>
                    <a:pt x="784" y="10958"/>
                    <a:pt x="2062" y="12262"/>
                  </a:cubicBezTo>
                  <a:lnTo>
                    <a:pt x="2062" y="15463"/>
                  </a:lnTo>
                  <a:lnTo>
                    <a:pt x="3092" y="15463"/>
                  </a:lnTo>
                  <a:lnTo>
                    <a:pt x="3092" y="13132"/>
                  </a:lnTo>
                  <a:cubicBezTo>
                    <a:pt x="4259" y="13949"/>
                    <a:pt x="5681" y="14432"/>
                    <a:pt x="7214" y="14432"/>
                  </a:cubicBezTo>
                  <a:cubicBezTo>
                    <a:pt x="8746" y="14432"/>
                    <a:pt x="10168" y="13949"/>
                    <a:pt x="11336" y="13132"/>
                  </a:cubicBezTo>
                  <a:lnTo>
                    <a:pt x="11336" y="15463"/>
                  </a:lnTo>
                  <a:lnTo>
                    <a:pt x="12367" y="15463"/>
                  </a:lnTo>
                  <a:lnTo>
                    <a:pt x="12367" y="12262"/>
                  </a:lnTo>
                  <a:cubicBezTo>
                    <a:pt x="14865" y="9708"/>
                    <a:pt x="15120" y="5733"/>
                    <a:pt x="12986" y="2892"/>
                  </a:cubicBezTo>
                  <a:lnTo>
                    <a:pt x="12986" y="2892"/>
                  </a:lnTo>
                  <a:lnTo>
                    <a:pt x="11422" y="4251"/>
                  </a:lnTo>
                  <a:cubicBezTo>
                    <a:pt x="12020" y="5089"/>
                    <a:pt x="12367" y="6111"/>
                    <a:pt x="12367" y="7214"/>
                  </a:cubicBezTo>
                  <a:cubicBezTo>
                    <a:pt x="12367" y="10060"/>
                    <a:pt x="10054" y="12372"/>
                    <a:pt x="7214" y="12372"/>
                  </a:cubicBezTo>
                  <a:cubicBezTo>
                    <a:pt x="4374" y="12372"/>
                    <a:pt x="2062" y="10060"/>
                    <a:pt x="2062" y="7214"/>
                  </a:cubicBezTo>
                  <a:cubicBezTo>
                    <a:pt x="2062" y="4374"/>
                    <a:pt x="4374" y="2062"/>
                    <a:pt x="7214" y="2062"/>
                  </a:cubicBezTo>
                  <a:cubicBezTo>
                    <a:pt x="8581" y="2062"/>
                    <a:pt x="9827" y="2600"/>
                    <a:pt x="10748" y="3471"/>
                  </a:cubicBezTo>
                  <a:lnTo>
                    <a:pt x="12312" y="2117"/>
                  </a:lnTo>
                  <a:cubicBezTo>
                    <a:pt x="11007" y="808"/>
                    <a:pt x="9202" y="1"/>
                    <a:pt x="7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5221895" y="2750577"/>
              <a:ext cx="122352" cy="116248"/>
            </a:xfrm>
            <a:custGeom>
              <a:avLst/>
              <a:gdLst/>
              <a:ahLst/>
              <a:cxnLst/>
              <a:rect l="l" t="t" r="r" b="b"/>
              <a:pathLst>
                <a:path w="5212" h="4952" extrusionOk="0">
                  <a:moveTo>
                    <a:pt x="2116" y="0"/>
                  </a:moveTo>
                  <a:lnTo>
                    <a:pt x="2116" y="2340"/>
                  </a:lnTo>
                  <a:lnTo>
                    <a:pt x="1" y="4177"/>
                  </a:lnTo>
                  <a:cubicBezTo>
                    <a:pt x="243" y="4419"/>
                    <a:pt x="470" y="4678"/>
                    <a:pt x="675" y="4952"/>
                  </a:cubicBezTo>
                  <a:lnTo>
                    <a:pt x="2836" y="3083"/>
                  </a:lnTo>
                  <a:lnTo>
                    <a:pt x="5208" y="3092"/>
                  </a:lnTo>
                  <a:lnTo>
                    <a:pt x="5212" y="2061"/>
                  </a:lnTo>
                  <a:lnTo>
                    <a:pt x="3147" y="2052"/>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2249A59-5D78-14D4-48A4-DE05059D02FC}"/>
              </a:ext>
            </a:extLst>
          </p:cNvPr>
          <p:cNvSpPr txBox="1"/>
          <p:nvPr/>
        </p:nvSpPr>
        <p:spPr>
          <a:xfrm>
            <a:off x="713225" y="3641674"/>
            <a:ext cx="3219010" cy="646331"/>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This circuit was then tested by giving the a PWL input to the word line and a pulse input to the bit line.</a:t>
            </a:r>
            <a:endParaRPr lang="en-IN" sz="1200" dirty="0">
              <a:solidFill>
                <a:srgbClr val="3B3916"/>
              </a:solidFill>
              <a:latin typeface="Inter" panose="020B0604020202020204" charset="0"/>
              <a:ea typeface="Inter" panose="020B0604020202020204" charset="0"/>
            </a:endParaRPr>
          </a:p>
        </p:txBody>
      </p:sp>
      <p:pic>
        <p:nvPicPr>
          <p:cNvPr id="6" name="Picture 5">
            <a:extLst>
              <a:ext uri="{FF2B5EF4-FFF2-40B4-BE49-F238E27FC236}">
                <a16:creationId xmlns:a16="http://schemas.microsoft.com/office/drawing/2014/main" id="{27C98F23-0E63-3F3B-072F-C405E1611CAF}"/>
              </a:ext>
            </a:extLst>
          </p:cNvPr>
          <p:cNvPicPr>
            <a:picLocks noChangeAspect="1"/>
          </p:cNvPicPr>
          <p:nvPr/>
        </p:nvPicPr>
        <p:blipFill>
          <a:blip r:embed="rId3"/>
          <a:stretch>
            <a:fillRect/>
          </a:stretch>
        </p:blipFill>
        <p:spPr>
          <a:xfrm>
            <a:off x="337123" y="1160003"/>
            <a:ext cx="4177276" cy="1950974"/>
          </a:xfrm>
          <a:prstGeom prst="rect">
            <a:avLst/>
          </a:prstGeom>
          <a:effectLst>
            <a:outerShdw blurRad="50800" dist="38100" dir="2700000" algn="tl" rotWithShape="0">
              <a:prstClr val="black">
                <a:alpha val="40000"/>
              </a:prstClr>
            </a:outerShdw>
          </a:effectLst>
        </p:spPr>
      </p:pic>
      <p:pic>
        <p:nvPicPr>
          <p:cNvPr id="8" name="Picture 7" descr="Graphical user interface&#10;&#10;Description automatically generated">
            <a:extLst>
              <a:ext uri="{FF2B5EF4-FFF2-40B4-BE49-F238E27FC236}">
                <a16:creationId xmlns:a16="http://schemas.microsoft.com/office/drawing/2014/main" id="{11A666DE-6770-D6B8-6B88-4EB2E072B58A}"/>
              </a:ext>
            </a:extLst>
          </p:cNvPr>
          <p:cNvPicPr>
            <a:picLocks noChangeAspect="1"/>
          </p:cNvPicPr>
          <p:nvPr/>
        </p:nvPicPr>
        <p:blipFill>
          <a:blip r:embed="rId4"/>
          <a:stretch>
            <a:fillRect/>
          </a:stretch>
        </p:blipFill>
        <p:spPr>
          <a:xfrm>
            <a:off x="4629603" y="1184660"/>
            <a:ext cx="4179839" cy="1781224"/>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E8595A2C-0505-04D0-BBCD-24F145311456}"/>
              </a:ext>
            </a:extLst>
          </p:cNvPr>
          <p:cNvSpPr txBox="1"/>
          <p:nvPr/>
        </p:nvSpPr>
        <p:spPr>
          <a:xfrm>
            <a:off x="5069974" y="3641674"/>
            <a:ext cx="3531623" cy="1077218"/>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The output given by the SRAM block is as expected as seen in the graphs above.</a:t>
            </a:r>
          </a:p>
          <a:p>
            <a:pPr marL="171450" indent="-1714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The output follows the bit line whenever word line is active and holds the bit line</a:t>
            </a:r>
            <a:r>
              <a:rPr lang="en-AS" sz="1200" b="0" i="0" dirty="0">
                <a:solidFill>
                  <a:srgbClr val="3B3916"/>
                </a:solidFill>
                <a:effectLst/>
                <a:latin typeface="Inter" panose="020B0604020202020204" charset="0"/>
                <a:ea typeface="Inter" panose="020B0604020202020204" charset="0"/>
              </a:rPr>
              <a:t> </a:t>
            </a:r>
            <a:r>
              <a:rPr lang="en-US" sz="1200" b="0" i="0" dirty="0">
                <a:solidFill>
                  <a:srgbClr val="3B3916"/>
                </a:solidFill>
                <a:effectLst/>
                <a:latin typeface="Inter" panose="020B0604020202020204" charset="0"/>
                <a:ea typeface="Inter" panose="020B0604020202020204" charset="0"/>
              </a:rPr>
              <a:t>when the</a:t>
            </a:r>
            <a:r>
              <a:rPr lang="en-US" sz="1600" dirty="0">
                <a:solidFill>
                  <a:srgbClr val="3B3916"/>
                </a:solidFill>
                <a:latin typeface="Inter" panose="020B0604020202020204" charset="0"/>
                <a:ea typeface="Inter" panose="020B0604020202020204" charset="0"/>
              </a:rPr>
              <a:t> </a:t>
            </a:r>
            <a:r>
              <a:rPr lang="en-US" sz="1200" b="0" i="0" dirty="0">
                <a:solidFill>
                  <a:srgbClr val="3B3916"/>
                </a:solidFill>
                <a:effectLst/>
                <a:latin typeface="Inter" panose="020B0604020202020204" charset="0"/>
                <a:ea typeface="Inter" panose="020B0604020202020204" charset="0"/>
              </a:rPr>
              <a:t>word line turns OFF</a:t>
            </a:r>
            <a:endParaRPr lang="en-IN" sz="1200" dirty="0">
              <a:solidFill>
                <a:srgbClr val="3B3916"/>
              </a:solidFill>
              <a:latin typeface="Inter" panose="020B0604020202020204" charset="0"/>
              <a:ea typeface="Inter" panose="020B0604020202020204" charset="0"/>
            </a:endParaRPr>
          </a:p>
        </p:txBody>
      </p:sp>
      <p:sp>
        <p:nvSpPr>
          <p:cNvPr id="11" name="TextBox 10">
            <a:extLst>
              <a:ext uri="{FF2B5EF4-FFF2-40B4-BE49-F238E27FC236}">
                <a16:creationId xmlns:a16="http://schemas.microsoft.com/office/drawing/2014/main" id="{82764EEB-C776-9451-0D8B-563C27F5CAB0}"/>
              </a:ext>
            </a:extLst>
          </p:cNvPr>
          <p:cNvSpPr txBox="1"/>
          <p:nvPr/>
        </p:nvSpPr>
        <p:spPr>
          <a:xfrm>
            <a:off x="924331" y="3156838"/>
            <a:ext cx="3531219" cy="276999"/>
          </a:xfrm>
          <a:prstGeom prst="rect">
            <a:avLst/>
          </a:prstGeom>
          <a:noFill/>
        </p:spPr>
        <p:txBody>
          <a:bodyPr wrap="square" rtlCol="0">
            <a:spAutoFit/>
          </a:bodyPr>
          <a:lstStyle/>
          <a:p>
            <a:r>
              <a:rPr lang="en-US" sz="1200" b="0" i="0" dirty="0">
                <a:solidFill>
                  <a:srgbClr val="3B3916"/>
                </a:solidFill>
                <a:effectLst/>
                <a:latin typeface="Inter" panose="020B0604020202020204" charset="0"/>
                <a:ea typeface="Inter" panose="020B0604020202020204" charset="0"/>
              </a:rPr>
              <a:t>Figure 5: Test circuit for SRAM unit</a:t>
            </a:r>
            <a:endParaRPr lang="en-IN" sz="1200" dirty="0">
              <a:solidFill>
                <a:srgbClr val="3B3916"/>
              </a:solidFill>
              <a:latin typeface="Inter" panose="020B0604020202020204" charset="0"/>
              <a:ea typeface="Inter" panose="020B0604020202020204" charset="0"/>
            </a:endParaRPr>
          </a:p>
        </p:txBody>
      </p:sp>
      <p:sp>
        <p:nvSpPr>
          <p:cNvPr id="12" name="TextBox 11">
            <a:extLst>
              <a:ext uri="{FF2B5EF4-FFF2-40B4-BE49-F238E27FC236}">
                <a16:creationId xmlns:a16="http://schemas.microsoft.com/office/drawing/2014/main" id="{BB93912E-E84C-6370-E34E-FFF71BFED46A}"/>
              </a:ext>
            </a:extLst>
          </p:cNvPr>
          <p:cNvSpPr txBox="1"/>
          <p:nvPr/>
        </p:nvSpPr>
        <p:spPr>
          <a:xfrm>
            <a:off x="5263666" y="3036860"/>
            <a:ext cx="3337931" cy="461665"/>
          </a:xfrm>
          <a:prstGeom prst="rect">
            <a:avLst/>
          </a:prstGeom>
          <a:noFill/>
        </p:spPr>
        <p:txBody>
          <a:bodyPr wrap="square" rtlCol="0">
            <a:spAutoFit/>
          </a:bodyPr>
          <a:lstStyle/>
          <a:p>
            <a:r>
              <a:rPr lang="en-US" sz="1200" b="0" i="0" dirty="0">
                <a:solidFill>
                  <a:srgbClr val="3B3916"/>
                </a:solidFill>
                <a:effectLst/>
                <a:latin typeface="Inter" panose="020B0604020202020204" charset="0"/>
                <a:ea typeface="Inter" panose="020B0604020202020204" charset="0"/>
              </a:rPr>
              <a:t>Figure 6: Graphs of inputs and outputs of SRAM test circuit</a:t>
            </a:r>
            <a:endParaRPr lang="en-IN" sz="1200" dirty="0">
              <a:solidFill>
                <a:srgbClr val="3B3916"/>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736472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70" name="Google Shape;270;p33"/>
          <p:cNvSpPr txBox="1">
            <a:spLocks noGrp="1"/>
          </p:cNvSpPr>
          <p:nvPr>
            <p:ph type="title"/>
          </p:nvPr>
        </p:nvSpPr>
        <p:spPr>
          <a:xfrm>
            <a:off x="713250" y="216961"/>
            <a:ext cx="7717500" cy="7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3-Bit SRAM Unit</a:t>
            </a:r>
            <a:endParaRPr/>
          </a:p>
        </p:txBody>
      </p:sp>
      <p:grpSp>
        <p:nvGrpSpPr>
          <p:cNvPr id="274" name="Google Shape;274;p33"/>
          <p:cNvGrpSpPr/>
          <p:nvPr/>
        </p:nvGrpSpPr>
        <p:grpSpPr>
          <a:xfrm>
            <a:off x="5467519" y="1753689"/>
            <a:ext cx="411352" cy="411376"/>
            <a:chOff x="4932894" y="2750577"/>
            <a:chExt cx="411352" cy="411376"/>
          </a:xfrm>
        </p:grpSpPr>
        <p:sp>
          <p:nvSpPr>
            <p:cNvPr id="275" name="Google Shape;275;p33"/>
            <p:cNvSpPr/>
            <p:nvPr/>
          </p:nvSpPr>
          <p:spPr>
            <a:xfrm>
              <a:off x="5005479" y="2871520"/>
              <a:ext cx="193528" cy="193645"/>
            </a:xfrm>
            <a:custGeom>
              <a:avLst/>
              <a:gdLst/>
              <a:ahLst/>
              <a:cxnLst/>
              <a:rect l="l" t="t" r="r" b="b"/>
              <a:pathLst>
                <a:path w="8244" h="8249" extrusionOk="0">
                  <a:moveTo>
                    <a:pt x="4122" y="0"/>
                  </a:moveTo>
                  <a:cubicBezTo>
                    <a:pt x="1846" y="0"/>
                    <a:pt x="0" y="1852"/>
                    <a:pt x="0" y="4122"/>
                  </a:cubicBezTo>
                  <a:cubicBezTo>
                    <a:pt x="0" y="6397"/>
                    <a:pt x="1846" y="8249"/>
                    <a:pt x="4122" y="8249"/>
                  </a:cubicBezTo>
                  <a:cubicBezTo>
                    <a:pt x="6398" y="8249"/>
                    <a:pt x="8244" y="6397"/>
                    <a:pt x="8244" y="4122"/>
                  </a:cubicBezTo>
                  <a:cubicBezTo>
                    <a:pt x="8244" y="3279"/>
                    <a:pt x="7989" y="2490"/>
                    <a:pt x="7551" y="1833"/>
                  </a:cubicBezTo>
                  <a:lnTo>
                    <a:pt x="6762" y="2517"/>
                  </a:lnTo>
                  <a:cubicBezTo>
                    <a:pt x="7049" y="2988"/>
                    <a:pt x="7213" y="3535"/>
                    <a:pt x="7213" y="4122"/>
                  </a:cubicBezTo>
                  <a:cubicBezTo>
                    <a:pt x="7213" y="5827"/>
                    <a:pt x="5828" y="7214"/>
                    <a:pt x="4122" y="7214"/>
                  </a:cubicBezTo>
                  <a:cubicBezTo>
                    <a:pt x="2417" y="7214"/>
                    <a:pt x="1030" y="5827"/>
                    <a:pt x="1030" y="4122"/>
                  </a:cubicBezTo>
                  <a:cubicBezTo>
                    <a:pt x="1030" y="2417"/>
                    <a:pt x="2417" y="1031"/>
                    <a:pt x="4122" y="1031"/>
                  </a:cubicBezTo>
                  <a:cubicBezTo>
                    <a:pt x="4870" y="1031"/>
                    <a:pt x="5554" y="1296"/>
                    <a:pt x="6087" y="1738"/>
                  </a:cubicBezTo>
                  <a:lnTo>
                    <a:pt x="6872" y="1058"/>
                  </a:lnTo>
                  <a:cubicBezTo>
                    <a:pt x="6142" y="402"/>
                    <a:pt x="5180" y="0"/>
                    <a:pt x="4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5053837" y="2919902"/>
              <a:ext cx="96811" cy="96764"/>
            </a:xfrm>
            <a:custGeom>
              <a:avLst/>
              <a:gdLst/>
              <a:ahLst/>
              <a:cxnLst/>
              <a:rect l="l" t="t" r="r" b="b"/>
              <a:pathLst>
                <a:path w="4124" h="4122" extrusionOk="0">
                  <a:moveTo>
                    <a:pt x="2062" y="1"/>
                  </a:moveTo>
                  <a:cubicBezTo>
                    <a:pt x="927" y="1"/>
                    <a:pt x="1" y="927"/>
                    <a:pt x="1" y="2061"/>
                  </a:cubicBezTo>
                  <a:cubicBezTo>
                    <a:pt x="1" y="3202"/>
                    <a:pt x="927" y="4122"/>
                    <a:pt x="2062" y="4122"/>
                  </a:cubicBezTo>
                  <a:cubicBezTo>
                    <a:pt x="3197" y="4122"/>
                    <a:pt x="4123" y="3202"/>
                    <a:pt x="4123" y="2061"/>
                  </a:cubicBezTo>
                  <a:cubicBezTo>
                    <a:pt x="4123" y="1733"/>
                    <a:pt x="4045" y="1423"/>
                    <a:pt x="3909" y="1145"/>
                  </a:cubicBezTo>
                  <a:lnTo>
                    <a:pt x="2737" y="2152"/>
                  </a:lnTo>
                  <a:lnTo>
                    <a:pt x="2062" y="1377"/>
                  </a:lnTo>
                  <a:lnTo>
                    <a:pt x="3234" y="365"/>
                  </a:lnTo>
                  <a:cubicBezTo>
                    <a:pt x="2901" y="138"/>
                    <a:pt x="2495"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4932894" y="2798935"/>
              <a:ext cx="354942" cy="363017"/>
            </a:xfrm>
            <a:custGeom>
              <a:avLst/>
              <a:gdLst/>
              <a:ahLst/>
              <a:cxnLst/>
              <a:rect l="l" t="t" r="r" b="b"/>
              <a:pathLst>
                <a:path w="15120" h="15464" extrusionOk="0">
                  <a:moveTo>
                    <a:pt x="7214" y="1"/>
                  </a:moveTo>
                  <a:cubicBezTo>
                    <a:pt x="3234" y="1"/>
                    <a:pt x="1" y="3239"/>
                    <a:pt x="1" y="7214"/>
                  </a:cubicBezTo>
                  <a:cubicBezTo>
                    <a:pt x="1" y="9175"/>
                    <a:pt x="784" y="10958"/>
                    <a:pt x="2062" y="12262"/>
                  </a:cubicBezTo>
                  <a:lnTo>
                    <a:pt x="2062" y="15463"/>
                  </a:lnTo>
                  <a:lnTo>
                    <a:pt x="3092" y="15463"/>
                  </a:lnTo>
                  <a:lnTo>
                    <a:pt x="3092" y="13132"/>
                  </a:lnTo>
                  <a:cubicBezTo>
                    <a:pt x="4259" y="13949"/>
                    <a:pt x="5681" y="14432"/>
                    <a:pt x="7214" y="14432"/>
                  </a:cubicBezTo>
                  <a:cubicBezTo>
                    <a:pt x="8746" y="14432"/>
                    <a:pt x="10168" y="13949"/>
                    <a:pt x="11336" y="13132"/>
                  </a:cubicBezTo>
                  <a:lnTo>
                    <a:pt x="11336" y="15463"/>
                  </a:lnTo>
                  <a:lnTo>
                    <a:pt x="12367" y="15463"/>
                  </a:lnTo>
                  <a:lnTo>
                    <a:pt x="12367" y="12262"/>
                  </a:lnTo>
                  <a:cubicBezTo>
                    <a:pt x="14865" y="9708"/>
                    <a:pt x="15120" y="5733"/>
                    <a:pt x="12986" y="2892"/>
                  </a:cubicBezTo>
                  <a:lnTo>
                    <a:pt x="12986" y="2892"/>
                  </a:lnTo>
                  <a:lnTo>
                    <a:pt x="11422" y="4251"/>
                  </a:lnTo>
                  <a:cubicBezTo>
                    <a:pt x="12020" y="5089"/>
                    <a:pt x="12367" y="6111"/>
                    <a:pt x="12367" y="7214"/>
                  </a:cubicBezTo>
                  <a:cubicBezTo>
                    <a:pt x="12367" y="10060"/>
                    <a:pt x="10054" y="12372"/>
                    <a:pt x="7214" y="12372"/>
                  </a:cubicBezTo>
                  <a:cubicBezTo>
                    <a:pt x="4374" y="12372"/>
                    <a:pt x="2062" y="10060"/>
                    <a:pt x="2062" y="7214"/>
                  </a:cubicBezTo>
                  <a:cubicBezTo>
                    <a:pt x="2062" y="4374"/>
                    <a:pt x="4374" y="2062"/>
                    <a:pt x="7214" y="2062"/>
                  </a:cubicBezTo>
                  <a:cubicBezTo>
                    <a:pt x="8581" y="2062"/>
                    <a:pt x="9827" y="2600"/>
                    <a:pt x="10748" y="3471"/>
                  </a:cubicBezTo>
                  <a:lnTo>
                    <a:pt x="12312" y="2117"/>
                  </a:lnTo>
                  <a:cubicBezTo>
                    <a:pt x="11007" y="808"/>
                    <a:pt x="9202" y="1"/>
                    <a:pt x="7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5221895" y="2750577"/>
              <a:ext cx="122352" cy="116248"/>
            </a:xfrm>
            <a:custGeom>
              <a:avLst/>
              <a:gdLst/>
              <a:ahLst/>
              <a:cxnLst/>
              <a:rect l="l" t="t" r="r" b="b"/>
              <a:pathLst>
                <a:path w="5212" h="4952" extrusionOk="0">
                  <a:moveTo>
                    <a:pt x="2116" y="0"/>
                  </a:moveTo>
                  <a:lnTo>
                    <a:pt x="2116" y="2340"/>
                  </a:lnTo>
                  <a:lnTo>
                    <a:pt x="1" y="4177"/>
                  </a:lnTo>
                  <a:cubicBezTo>
                    <a:pt x="243" y="4419"/>
                    <a:pt x="470" y="4678"/>
                    <a:pt x="675" y="4952"/>
                  </a:cubicBezTo>
                  <a:lnTo>
                    <a:pt x="2836" y="3083"/>
                  </a:lnTo>
                  <a:lnTo>
                    <a:pt x="5208" y="3092"/>
                  </a:lnTo>
                  <a:lnTo>
                    <a:pt x="5212" y="2061"/>
                  </a:lnTo>
                  <a:lnTo>
                    <a:pt x="3147" y="2052"/>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C1EDF43-1385-9B64-E744-9807287638B8}"/>
              </a:ext>
            </a:extLst>
          </p:cNvPr>
          <p:cNvSpPr txBox="1"/>
          <p:nvPr/>
        </p:nvSpPr>
        <p:spPr>
          <a:xfrm>
            <a:off x="713250" y="980519"/>
            <a:ext cx="7917819" cy="461665"/>
          </a:xfrm>
          <a:prstGeom prst="rect">
            <a:avLst/>
          </a:prstGeom>
          <a:noFill/>
        </p:spPr>
        <p:txBody>
          <a:bodyPr wrap="square" rtlCol="0">
            <a:spAutoFit/>
          </a:bodyPr>
          <a:lstStyle/>
          <a:p>
            <a:r>
              <a:rPr lang="en-US" sz="1200" b="0" i="0" dirty="0">
                <a:effectLst/>
                <a:latin typeface="Inter" panose="020B0604020202020204" charset="0"/>
                <a:ea typeface="Inter" panose="020B0604020202020204" charset="0"/>
              </a:rPr>
              <a:t>3-Bit SRAM memory unit was made with 3 6T-SRAM blocks and the circuit and graphs</a:t>
            </a:r>
            <a:br>
              <a:rPr lang="en-US" sz="1200" dirty="0">
                <a:latin typeface="Inter" panose="020B0604020202020204" charset="0"/>
                <a:ea typeface="Inter" panose="020B0604020202020204" charset="0"/>
              </a:rPr>
            </a:br>
            <a:r>
              <a:rPr lang="en-US" sz="1200" b="0" i="0" dirty="0">
                <a:effectLst/>
                <a:latin typeface="Inter" panose="020B0604020202020204" charset="0"/>
                <a:ea typeface="Inter" panose="020B0604020202020204" charset="0"/>
              </a:rPr>
              <a:t>obtained are as shown below:</a:t>
            </a:r>
            <a:endParaRPr lang="en-IN" sz="1200" dirty="0">
              <a:latin typeface="Inter" panose="020B0604020202020204" charset="0"/>
              <a:ea typeface="Inter" panose="020B0604020202020204" charset="0"/>
            </a:endParaRPr>
          </a:p>
        </p:txBody>
      </p:sp>
      <p:pic>
        <p:nvPicPr>
          <p:cNvPr id="6" name="Picture 5" descr="A picture containing text, light, night&#10;&#10;Description automatically generated">
            <a:extLst>
              <a:ext uri="{FF2B5EF4-FFF2-40B4-BE49-F238E27FC236}">
                <a16:creationId xmlns:a16="http://schemas.microsoft.com/office/drawing/2014/main" id="{15541387-52D6-F8CE-0643-A18F1C053379}"/>
              </a:ext>
            </a:extLst>
          </p:cNvPr>
          <p:cNvPicPr>
            <a:picLocks noChangeAspect="1"/>
          </p:cNvPicPr>
          <p:nvPr/>
        </p:nvPicPr>
        <p:blipFill>
          <a:blip r:embed="rId3"/>
          <a:stretch>
            <a:fillRect/>
          </a:stretch>
        </p:blipFill>
        <p:spPr>
          <a:xfrm>
            <a:off x="713250" y="1398858"/>
            <a:ext cx="6733567" cy="1338837"/>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8E812D47-E283-C68E-7D8D-B8B48E73BC09}"/>
              </a:ext>
            </a:extLst>
          </p:cNvPr>
          <p:cNvPicPr>
            <a:picLocks noChangeAspect="1"/>
          </p:cNvPicPr>
          <p:nvPr/>
        </p:nvPicPr>
        <p:blipFill>
          <a:blip r:embed="rId4"/>
          <a:stretch>
            <a:fillRect/>
          </a:stretch>
        </p:blipFill>
        <p:spPr>
          <a:xfrm>
            <a:off x="713250" y="2924755"/>
            <a:ext cx="5478965" cy="2001784"/>
          </a:xfrm>
          <a:prstGeom prst="rect">
            <a:avLst/>
          </a:prstGeom>
        </p:spPr>
      </p:pic>
      <p:sp>
        <p:nvSpPr>
          <p:cNvPr id="9" name="TextBox 8">
            <a:extLst>
              <a:ext uri="{FF2B5EF4-FFF2-40B4-BE49-F238E27FC236}">
                <a16:creationId xmlns:a16="http://schemas.microsoft.com/office/drawing/2014/main" id="{95EE1C80-5B3C-B509-A9EF-37B7B930D5E2}"/>
              </a:ext>
            </a:extLst>
          </p:cNvPr>
          <p:cNvSpPr txBox="1"/>
          <p:nvPr/>
        </p:nvSpPr>
        <p:spPr>
          <a:xfrm>
            <a:off x="7706628" y="1383390"/>
            <a:ext cx="1213441" cy="830997"/>
          </a:xfrm>
          <a:prstGeom prst="rect">
            <a:avLst/>
          </a:prstGeom>
          <a:noFill/>
        </p:spPr>
        <p:txBody>
          <a:bodyPr wrap="square" rtlCol="0">
            <a:spAutoFit/>
          </a:bodyPr>
          <a:lstStyle/>
          <a:p>
            <a:r>
              <a:rPr lang="en-US" sz="1200" b="0" i="0" dirty="0">
                <a:solidFill>
                  <a:srgbClr val="3B3916"/>
                </a:solidFill>
                <a:effectLst/>
                <a:latin typeface="Inter" panose="020B0604020202020204" charset="0"/>
                <a:ea typeface="Inter" panose="020B0604020202020204" charset="0"/>
              </a:rPr>
              <a:t>Figure 7: Circuit for 3-bit SRAM memory unit</a:t>
            </a:r>
            <a:endParaRPr lang="en-IN" sz="1200" dirty="0">
              <a:solidFill>
                <a:srgbClr val="3B3916"/>
              </a:solidFill>
              <a:latin typeface="Inter" panose="020B0604020202020204" charset="0"/>
              <a:ea typeface="Inter" panose="020B0604020202020204" charset="0"/>
            </a:endParaRPr>
          </a:p>
        </p:txBody>
      </p:sp>
      <p:sp>
        <p:nvSpPr>
          <p:cNvPr id="10" name="TextBox 9">
            <a:extLst>
              <a:ext uri="{FF2B5EF4-FFF2-40B4-BE49-F238E27FC236}">
                <a16:creationId xmlns:a16="http://schemas.microsoft.com/office/drawing/2014/main" id="{42536D58-12C3-64AA-21CC-AEC56345FDC2}"/>
              </a:ext>
            </a:extLst>
          </p:cNvPr>
          <p:cNvSpPr txBox="1"/>
          <p:nvPr/>
        </p:nvSpPr>
        <p:spPr>
          <a:xfrm>
            <a:off x="6623824" y="3352800"/>
            <a:ext cx="2007245" cy="646331"/>
          </a:xfrm>
          <a:prstGeom prst="rect">
            <a:avLst/>
          </a:prstGeom>
          <a:noFill/>
        </p:spPr>
        <p:txBody>
          <a:bodyPr wrap="square" rtlCol="0">
            <a:spAutoFit/>
          </a:bodyPr>
          <a:lstStyle/>
          <a:p>
            <a:r>
              <a:rPr lang="en-US" sz="1200" b="0" i="0" dirty="0">
                <a:solidFill>
                  <a:srgbClr val="3B3916"/>
                </a:solidFill>
                <a:effectLst/>
                <a:latin typeface="Inter" panose="020B0604020202020204" charset="0"/>
                <a:ea typeface="Inter" panose="020B0604020202020204" charset="0"/>
              </a:rPr>
              <a:t>Figure 8: Graphs of inputs and outputs of 3-bit SRAM unit</a:t>
            </a:r>
            <a:endParaRPr lang="en-IN" sz="1200" dirty="0">
              <a:solidFill>
                <a:srgbClr val="3B3916"/>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12906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CFE-E271-9B9E-0B6A-71E9624701E2}"/>
              </a:ext>
            </a:extLst>
          </p:cNvPr>
          <p:cNvSpPr>
            <a:spLocks noGrp="1"/>
          </p:cNvSpPr>
          <p:nvPr>
            <p:ph type="title"/>
          </p:nvPr>
        </p:nvSpPr>
        <p:spPr>
          <a:xfrm>
            <a:off x="1314332" y="296612"/>
            <a:ext cx="6515332" cy="715200"/>
          </a:xfrm>
        </p:spPr>
        <p:txBody>
          <a:bodyPr/>
          <a:lstStyle/>
          <a:p>
            <a:pPr algn="ctr"/>
            <a:r>
              <a:rPr lang="en-US" dirty="0"/>
              <a:t>Implemented 3-Bit IMCU</a:t>
            </a:r>
            <a:endParaRPr lang="en-GB" dirty="0"/>
          </a:p>
        </p:txBody>
      </p:sp>
      <p:sp>
        <p:nvSpPr>
          <p:cNvPr id="6" name="TextBox 5">
            <a:extLst>
              <a:ext uri="{FF2B5EF4-FFF2-40B4-BE49-F238E27FC236}">
                <a16:creationId xmlns:a16="http://schemas.microsoft.com/office/drawing/2014/main" id="{FE135763-DA55-BFA6-F39D-078550BC78D1}"/>
              </a:ext>
            </a:extLst>
          </p:cNvPr>
          <p:cNvSpPr txBox="1"/>
          <p:nvPr/>
        </p:nvSpPr>
        <p:spPr>
          <a:xfrm>
            <a:off x="2352271" y="4569889"/>
            <a:ext cx="4439449" cy="276999"/>
          </a:xfrm>
          <a:prstGeom prst="rect">
            <a:avLst/>
          </a:prstGeom>
          <a:noFill/>
        </p:spPr>
        <p:txBody>
          <a:bodyPr wrap="square" rtlCol="0">
            <a:spAutoFit/>
          </a:bodyPr>
          <a:lstStyle/>
          <a:p>
            <a:pPr algn="ctr"/>
            <a:r>
              <a:rPr lang="en-US" sz="1200" b="0" i="0" dirty="0">
                <a:solidFill>
                  <a:srgbClr val="3B3916"/>
                </a:solidFill>
                <a:effectLst/>
                <a:latin typeface="Inter" panose="020B0604020202020204" charset="0"/>
                <a:ea typeface="Inter" panose="020B0604020202020204" charset="0"/>
              </a:rPr>
              <a:t>Figure : 3-bit IMCU implemented on Cadence Virtuoso</a:t>
            </a:r>
            <a:endParaRPr lang="en-IN" sz="1200" dirty="0">
              <a:solidFill>
                <a:srgbClr val="3B3916"/>
              </a:solidFill>
              <a:latin typeface="Inter" panose="020B0604020202020204" charset="0"/>
              <a:ea typeface="Inter" panose="020B0604020202020204" charset="0"/>
            </a:endParaRPr>
          </a:p>
        </p:txBody>
      </p:sp>
      <p:pic>
        <p:nvPicPr>
          <p:cNvPr id="5" name="Picture 4" descr="A screenshot of a computer&#10;&#10;Description automatically generated with low confidence">
            <a:extLst>
              <a:ext uri="{FF2B5EF4-FFF2-40B4-BE49-F238E27FC236}">
                <a16:creationId xmlns:a16="http://schemas.microsoft.com/office/drawing/2014/main" id="{0613EDA6-7456-A812-B4D3-C99736614560}"/>
              </a:ext>
            </a:extLst>
          </p:cNvPr>
          <p:cNvPicPr>
            <a:picLocks noChangeAspect="1"/>
          </p:cNvPicPr>
          <p:nvPr/>
        </p:nvPicPr>
        <p:blipFill>
          <a:blip r:embed="rId3"/>
          <a:stretch>
            <a:fillRect/>
          </a:stretch>
        </p:blipFill>
        <p:spPr>
          <a:xfrm>
            <a:off x="199043" y="1117410"/>
            <a:ext cx="8745903" cy="3346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9189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CFE-E271-9B9E-0B6A-71E9624701E2}"/>
              </a:ext>
            </a:extLst>
          </p:cNvPr>
          <p:cNvSpPr>
            <a:spLocks noGrp="1"/>
          </p:cNvSpPr>
          <p:nvPr>
            <p:ph type="title"/>
          </p:nvPr>
        </p:nvSpPr>
        <p:spPr>
          <a:xfrm>
            <a:off x="789383" y="296612"/>
            <a:ext cx="7565231" cy="715200"/>
          </a:xfrm>
        </p:spPr>
        <p:txBody>
          <a:bodyPr/>
          <a:lstStyle/>
          <a:p>
            <a:pPr algn="ctr"/>
            <a:r>
              <a:rPr lang="en-AS" sz="3600" dirty="0"/>
              <a:t>Extended to 4-bit and 5-bit</a:t>
            </a:r>
            <a:endParaRPr lang="en-GB" dirty="0"/>
          </a:p>
        </p:txBody>
      </p:sp>
      <p:sp>
        <p:nvSpPr>
          <p:cNvPr id="6" name="TextBox 5">
            <a:extLst>
              <a:ext uri="{FF2B5EF4-FFF2-40B4-BE49-F238E27FC236}">
                <a16:creationId xmlns:a16="http://schemas.microsoft.com/office/drawing/2014/main" id="{FE135763-DA55-BFA6-F39D-078550BC78D1}"/>
              </a:ext>
            </a:extLst>
          </p:cNvPr>
          <p:cNvSpPr txBox="1"/>
          <p:nvPr/>
        </p:nvSpPr>
        <p:spPr>
          <a:xfrm>
            <a:off x="2352275" y="4329804"/>
            <a:ext cx="4439449" cy="276999"/>
          </a:xfrm>
          <a:prstGeom prst="rect">
            <a:avLst/>
          </a:prstGeom>
          <a:noFill/>
        </p:spPr>
        <p:txBody>
          <a:bodyPr wrap="square" rtlCol="0">
            <a:spAutoFit/>
          </a:bodyPr>
          <a:lstStyle/>
          <a:p>
            <a:pPr algn="ctr"/>
            <a:r>
              <a:rPr lang="en-US" sz="1200" b="0" i="0">
                <a:solidFill>
                  <a:srgbClr val="3B3916"/>
                </a:solidFill>
                <a:effectLst/>
                <a:latin typeface="Inter" panose="020B0604020202020204" charset="0"/>
                <a:ea typeface="Inter" panose="020B0604020202020204" charset="0"/>
              </a:rPr>
              <a:t>Figure : 4-bit IMCU implemented on Cadence Virtuoso</a:t>
            </a:r>
            <a:endParaRPr lang="en-IN" sz="1200">
              <a:solidFill>
                <a:srgbClr val="3B3916"/>
              </a:solidFill>
              <a:latin typeface="Inter" panose="020B0604020202020204" charset="0"/>
              <a:ea typeface="Inter" panose="020B0604020202020204" charset="0"/>
            </a:endParaRPr>
          </a:p>
        </p:txBody>
      </p:sp>
      <p:pic>
        <p:nvPicPr>
          <p:cNvPr id="4" name="Picture 3" descr="A screenshot of a computer&#10;&#10;Description automatically generated with low confidence">
            <a:extLst>
              <a:ext uri="{FF2B5EF4-FFF2-40B4-BE49-F238E27FC236}">
                <a16:creationId xmlns:a16="http://schemas.microsoft.com/office/drawing/2014/main" id="{C812210B-10F8-86A1-0484-65B2A3BF477A}"/>
              </a:ext>
            </a:extLst>
          </p:cNvPr>
          <p:cNvPicPr>
            <a:picLocks noChangeAspect="1"/>
          </p:cNvPicPr>
          <p:nvPr/>
        </p:nvPicPr>
        <p:blipFill>
          <a:blip r:embed="rId2"/>
          <a:stretch>
            <a:fillRect/>
          </a:stretch>
        </p:blipFill>
        <p:spPr>
          <a:xfrm>
            <a:off x="196701" y="1275138"/>
            <a:ext cx="8750598" cy="27913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8463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135763-DA55-BFA6-F39D-078550BC78D1}"/>
              </a:ext>
            </a:extLst>
          </p:cNvPr>
          <p:cNvSpPr txBox="1"/>
          <p:nvPr/>
        </p:nvSpPr>
        <p:spPr>
          <a:xfrm>
            <a:off x="2352275" y="4329804"/>
            <a:ext cx="4439449" cy="276999"/>
          </a:xfrm>
          <a:prstGeom prst="rect">
            <a:avLst/>
          </a:prstGeom>
          <a:noFill/>
        </p:spPr>
        <p:txBody>
          <a:bodyPr wrap="square" rtlCol="0">
            <a:spAutoFit/>
          </a:bodyPr>
          <a:lstStyle/>
          <a:p>
            <a:pPr algn="ctr"/>
            <a:r>
              <a:rPr lang="en-US" sz="1200" b="0" i="0">
                <a:solidFill>
                  <a:srgbClr val="3B3916"/>
                </a:solidFill>
                <a:effectLst/>
                <a:latin typeface="Inter" panose="020B0604020202020204" charset="0"/>
                <a:ea typeface="Inter" panose="020B0604020202020204" charset="0"/>
              </a:rPr>
              <a:t>Figure : 5-bit IMCU implemented on Cadence Virtuoso</a:t>
            </a:r>
            <a:endParaRPr lang="en-IN" sz="1200">
              <a:solidFill>
                <a:srgbClr val="3B3916"/>
              </a:solidFill>
              <a:latin typeface="Inter" panose="020B0604020202020204" charset="0"/>
              <a:ea typeface="Inter" panose="020B0604020202020204" charset="0"/>
            </a:endParaRPr>
          </a:p>
        </p:txBody>
      </p:sp>
      <p:pic>
        <p:nvPicPr>
          <p:cNvPr id="5" name="Picture 4" descr="A picture containing text, outdoor, night&#10;&#10;Description automatically generated">
            <a:extLst>
              <a:ext uri="{FF2B5EF4-FFF2-40B4-BE49-F238E27FC236}">
                <a16:creationId xmlns:a16="http://schemas.microsoft.com/office/drawing/2014/main" id="{AE1447C8-55C5-55D8-A196-7A0400CB2451}"/>
              </a:ext>
            </a:extLst>
          </p:cNvPr>
          <p:cNvPicPr>
            <a:picLocks noChangeAspect="1"/>
          </p:cNvPicPr>
          <p:nvPr/>
        </p:nvPicPr>
        <p:blipFill>
          <a:blip r:embed="rId2"/>
          <a:stretch>
            <a:fillRect/>
          </a:stretch>
        </p:blipFill>
        <p:spPr>
          <a:xfrm>
            <a:off x="182135" y="1252293"/>
            <a:ext cx="8779725" cy="2821619"/>
          </a:xfrm>
          <a:prstGeom prst="rect">
            <a:avLst/>
          </a:prstGeom>
          <a:effectLst>
            <a:outerShdw blurRad="50800" dist="38100" dir="2700000" algn="tl" rotWithShape="0">
              <a:prstClr val="black">
                <a:alpha val="40000"/>
              </a:prstClr>
            </a:outerShdw>
          </a:effectLst>
        </p:spPr>
      </p:pic>
      <p:sp>
        <p:nvSpPr>
          <p:cNvPr id="3" name="Title 1">
            <a:extLst>
              <a:ext uri="{FF2B5EF4-FFF2-40B4-BE49-F238E27FC236}">
                <a16:creationId xmlns:a16="http://schemas.microsoft.com/office/drawing/2014/main" id="{4288E7CA-A802-7760-6703-1F7E9B693C71}"/>
              </a:ext>
            </a:extLst>
          </p:cNvPr>
          <p:cNvSpPr txBox="1">
            <a:spLocks/>
          </p:cNvSpPr>
          <p:nvPr/>
        </p:nvSpPr>
        <p:spPr>
          <a:xfrm>
            <a:off x="789381" y="281201"/>
            <a:ext cx="7565231" cy="7152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rosto One"/>
              <a:buNone/>
              <a:defRPr sz="3600" b="1" i="0" u="none" strike="noStrike" cap="none">
                <a:solidFill>
                  <a:srgbClr val="2F2D08"/>
                </a:solidFill>
                <a:latin typeface="Prosto One"/>
                <a:ea typeface="Prosto One"/>
                <a:cs typeface="Prosto One"/>
                <a:sym typeface="Prost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AS" dirty="0"/>
              <a:t>Extended to 4-bit and 5-bit</a:t>
            </a:r>
            <a:endParaRPr lang="en-GB" dirty="0"/>
          </a:p>
        </p:txBody>
      </p:sp>
    </p:spTree>
    <p:extLst>
      <p:ext uri="{BB962C8B-B14F-4D97-AF65-F5344CB8AC3E}">
        <p14:creationId xmlns:p14="http://schemas.microsoft.com/office/powerpoint/2010/main" val="371816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713225" y="2486075"/>
            <a:ext cx="77175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Results</a:t>
            </a:r>
          </a:p>
        </p:txBody>
      </p:sp>
      <p:sp>
        <p:nvSpPr>
          <p:cNvPr id="249" name="Google Shape;249;p31"/>
          <p:cNvSpPr txBox="1">
            <a:spLocks noGrp="1"/>
          </p:cNvSpPr>
          <p:nvPr>
            <p:ph type="title" idx="2"/>
          </p:nvPr>
        </p:nvSpPr>
        <p:spPr>
          <a:xfrm>
            <a:off x="3847649" y="1452402"/>
            <a:ext cx="1475199" cy="841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50" name="Google Shape;250;p31"/>
          <p:cNvSpPr/>
          <p:nvPr/>
        </p:nvSpPr>
        <p:spPr>
          <a:xfrm>
            <a:off x="4058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514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970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068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CFE-E271-9B9E-0B6A-71E9624701E2}"/>
              </a:ext>
            </a:extLst>
          </p:cNvPr>
          <p:cNvSpPr>
            <a:spLocks noGrp="1"/>
          </p:cNvSpPr>
          <p:nvPr>
            <p:ph type="title"/>
          </p:nvPr>
        </p:nvSpPr>
        <p:spPr>
          <a:xfrm>
            <a:off x="1314332" y="296612"/>
            <a:ext cx="6515332" cy="715200"/>
          </a:xfrm>
        </p:spPr>
        <p:txBody>
          <a:bodyPr/>
          <a:lstStyle/>
          <a:p>
            <a:pPr algn="ctr"/>
            <a:r>
              <a:rPr lang="en-US"/>
              <a:t>Layout of 3-Bit IMCU</a:t>
            </a:r>
            <a:endParaRPr lang="en-GB"/>
          </a:p>
        </p:txBody>
      </p:sp>
      <p:sp>
        <p:nvSpPr>
          <p:cNvPr id="6" name="TextBox 5">
            <a:extLst>
              <a:ext uri="{FF2B5EF4-FFF2-40B4-BE49-F238E27FC236}">
                <a16:creationId xmlns:a16="http://schemas.microsoft.com/office/drawing/2014/main" id="{FE135763-DA55-BFA6-F39D-078550BC78D1}"/>
              </a:ext>
            </a:extLst>
          </p:cNvPr>
          <p:cNvSpPr txBox="1"/>
          <p:nvPr/>
        </p:nvSpPr>
        <p:spPr>
          <a:xfrm>
            <a:off x="6434334" y="2776663"/>
            <a:ext cx="2582501" cy="646331"/>
          </a:xfrm>
          <a:prstGeom prst="rect">
            <a:avLst/>
          </a:prstGeom>
          <a:noFill/>
        </p:spPr>
        <p:txBody>
          <a:bodyPr wrap="square" rtlCol="0">
            <a:spAutoFit/>
          </a:bodyPr>
          <a:lstStyle/>
          <a:p>
            <a:pPr algn="ctr"/>
            <a:r>
              <a:rPr lang="en-US" sz="1200" b="0" i="0">
                <a:solidFill>
                  <a:srgbClr val="3B3916"/>
                </a:solidFill>
                <a:effectLst/>
                <a:latin typeface="Inter" panose="020B0604020202020204" charset="0"/>
                <a:ea typeface="Inter" panose="020B0604020202020204" charset="0"/>
              </a:rPr>
              <a:t>Figure : Layout of 3-bit IMCU implemented on Cadence Virtuoso</a:t>
            </a:r>
            <a:endParaRPr lang="en-IN" sz="1200">
              <a:solidFill>
                <a:srgbClr val="3B3916"/>
              </a:solidFill>
              <a:latin typeface="Inter" panose="020B0604020202020204" charset="0"/>
              <a:ea typeface="Inter" panose="020B0604020202020204" charset="0"/>
            </a:endParaRPr>
          </a:p>
        </p:txBody>
      </p:sp>
      <p:pic>
        <p:nvPicPr>
          <p:cNvPr id="4" name="Picture 3" descr="Graphical user interface&#10;&#10;Description automatically generated">
            <a:extLst>
              <a:ext uri="{FF2B5EF4-FFF2-40B4-BE49-F238E27FC236}">
                <a16:creationId xmlns:a16="http://schemas.microsoft.com/office/drawing/2014/main" id="{BD8FA7E8-041D-7786-37A2-28BA4423087A}"/>
              </a:ext>
            </a:extLst>
          </p:cNvPr>
          <p:cNvPicPr>
            <a:picLocks noChangeAspect="1"/>
          </p:cNvPicPr>
          <p:nvPr/>
        </p:nvPicPr>
        <p:blipFill>
          <a:blip r:embed="rId2"/>
          <a:stretch>
            <a:fillRect/>
          </a:stretch>
        </p:blipFill>
        <p:spPr>
          <a:xfrm>
            <a:off x="2563291" y="1011812"/>
            <a:ext cx="3913335" cy="39913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29220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81921C7D-BBCF-DBEC-E6BE-A720BDCC4D86}"/>
              </a:ext>
            </a:extLst>
          </p:cNvPr>
          <p:cNvPicPr>
            <a:picLocks noChangeAspect="1"/>
          </p:cNvPicPr>
          <p:nvPr/>
        </p:nvPicPr>
        <p:blipFill>
          <a:blip r:embed="rId2"/>
          <a:stretch>
            <a:fillRect/>
          </a:stretch>
        </p:blipFill>
        <p:spPr>
          <a:xfrm>
            <a:off x="222911" y="214329"/>
            <a:ext cx="4272118" cy="2060407"/>
          </a:xfrm>
          <a:prstGeom prst="rect">
            <a:avLst/>
          </a:prstGeom>
          <a:effectLst>
            <a:outerShdw blurRad="50800" dist="38100" dir="2700000" algn="tl" rotWithShape="0">
              <a:prstClr val="black">
                <a:alpha val="40000"/>
              </a:prstClr>
            </a:outerShdw>
          </a:effectLst>
        </p:spPr>
      </p:pic>
      <p:pic>
        <p:nvPicPr>
          <p:cNvPr id="10" name="Picture 9" descr="Chart&#10;&#10;Description automatically generated">
            <a:extLst>
              <a:ext uri="{FF2B5EF4-FFF2-40B4-BE49-F238E27FC236}">
                <a16:creationId xmlns:a16="http://schemas.microsoft.com/office/drawing/2014/main" id="{8D72063B-CA83-CB09-825E-922E112BAF01}"/>
              </a:ext>
            </a:extLst>
          </p:cNvPr>
          <p:cNvPicPr>
            <a:picLocks noChangeAspect="1"/>
          </p:cNvPicPr>
          <p:nvPr/>
        </p:nvPicPr>
        <p:blipFill>
          <a:blip r:embed="rId3"/>
          <a:stretch>
            <a:fillRect/>
          </a:stretch>
        </p:blipFill>
        <p:spPr>
          <a:xfrm>
            <a:off x="4625356" y="191441"/>
            <a:ext cx="4319576" cy="2083296"/>
          </a:xfrm>
          <a:prstGeom prst="rect">
            <a:avLst/>
          </a:prstGeom>
          <a:effectLst>
            <a:outerShdw blurRad="50800" dist="38100" dir="2700000" algn="tl" rotWithShape="0">
              <a:prstClr val="black">
                <a:alpha val="40000"/>
              </a:prstClr>
            </a:outerShdw>
          </a:effectLst>
        </p:spPr>
      </p:pic>
      <p:pic>
        <p:nvPicPr>
          <p:cNvPr id="12" name="Picture 11" descr="Chart, box and whisker chart&#10;&#10;Description automatically generated">
            <a:extLst>
              <a:ext uri="{FF2B5EF4-FFF2-40B4-BE49-F238E27FC236}">
                <a16:creationId xmlns:a16="http://schemas.microsoft.com/office/drawing/2014/main" id="{B6BB8135-24CF-4DC9-3094-6DA646DCE8BF}"/>
              </a:ext>
            </a:extLst>
          </p:cNvPr>
          <p:cNvPicPr>
            <a:picLocks noChangeAspect="1"/>
          </p:cNvPicPr>
          <p:nvPr/>
        </p:nvPicPr>
        <p:blipFill>
          <a:blip r:embed="rId4"/>
          <a:stretch>
            <a:fillRect/>
          </a:stretch>
        </p:blipFill>
        <p:spPr>
          <a:xfrm>
            <a:off x="4625355" y="2712073"/>
            <a:ext cx="4295733" cy="2071796"/>
          </a:xfrm>
          <a:prstGeom prst="rect">
            <a:avLst/>
          </a:prstGeom>
          <a:effectLst>
            <a:outerShdw blurRad="50800" dist="38100" dir="2700000" algn="tl" rotWithShape="0">
              <a:prstClr val="black">
                <a:alpha val="40000"/>
              </a:prstClr>
            </a:outerShdw>
          </a:effectLst>
        </p:spPr>
      </p:pic>
      <p:pic>
        <p:nvPicPr>
          <p:cNvPr id="14" name="Picture 13" descr="Chart, box and whisker chart">
            <a:extLst>
              <a:ext uri="{FF2B5EF4-FFF2-40B4-BE49-F238E27FC236}">
                <a16:creationId xmlns:a16="http://schemas.microsoft.com/office/drawing/2014/main" id="{583D9320-2FF3-AAE0-DDAF-73559F9E628E}"/>
              </a:ext>
            </a:extLst>
          </p:cNvPr>
          <p:cNvPicPr>
            <a:picLocks noChangeAspect="1"/>
          </p:cNvPicPr>
          <p:nvPr/>
        </p:nvPicPr>
        <p:blipFill>
          <a:blip r:embed="rId5"/>
          <a:stretch>
            <a:fillRect/>
          </a:stretch>
        </p:blipFill>
        <p:spPr>
          <a:xfrm>
            <a:off x="222911" y="2712072"/>
            <a:ext cx="4272121" cy="2060408"/>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D57D123-905F-9266-7421-BDBF6FBC1915}"/>
              </a:ext>
            </a:extLst>
          </p:cNvPr>
          <p:cNvSpPr>
            <a:spLocks noGrp="1"/>
          </p:cNvSpPr>
          <p:nvPr>
            <p:ph type="title"/>
          </p:nvPr>
        </p:nvSpPr>
        <p:spPr>
          <a:xfrm>
            <a:off x="1914245" y="2323813"/>
            <a:ext cx="5422220" cy="339182"/>
          </a:xfrm>
        </p:spPr>
        <p:txBody>
          <a:bodyPr/>
          <a:lstStyle/>
          <a:p>
            <a:pPr algn="ctr"/>
            <a:r>
              <a:rPr lang="en-US" sz="1400" dirty="0"/>
              <a:t>Graphs for 3-bit IMCU</a:t>
            </a:r>
            <a:endParaRPr lang="en-GB" sz="1400" dirty="0"/>
          </a:p>
        </p:txBody>
      </p:sp>
    </p:spTree>
    <p:extLst>
      <p:ext uri="{BB962C8B-B14F-4D97-AF65-F5344CB8AC3E}">
        <p14:creationId xmlns:p14="http://schemas.microsoft.com/office/powerpoint/2010/main" val="2674623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713225" y="2486075"/>
            <a:ext cx="77175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p>
        </p:txBody>
      </p:sp>
      <p:sp>
        <p:nvSpPr>
          <p:cNvPr id="249" name="Google Shape;249;p31"/>
          <p:cNvSpPr txBox="1">
            <a:spLocks noGrp="1"/>
          </p:cNvSpPr>
          <p:nvPr>
            <p:ph type="title" idx="2"/>
          </p:nvPr>
        </p:nvSpPr>
        <p:spPr>
          <a:xfrm>
            <a:off x="3904800" y="1388650"/>
            <a:ext cx="1334400" cy="841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1"/>
          <p:cNvSpPr/>
          <p:nvPr/>
        </p:nvSpPr>
        <p:spPr>
          <a:xfrm>
            <a:off x="4058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514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970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CFE-E271-9B9E-0B6A-71E9624701E2}"/>
              </a:ext>
            </a:extLst>
          </p:cNvPr>
          <p:cNvSpPr>
            <a:spLocks noGrp="1"/>
          </p:cNvSpPr>
          <p:nvPr>
            <p:ph type="title"/>
          </p:nvPr>
        </p:nvSpPr>
        <p:spPr>
          <a:xfrm>
            <a:off x="1314332" y="296612"/>
            <a:ext cx="6515332" cy="715200"/>
          </a:xfrm>
        </p:spPr>
        <p:txBody>
          <a:bodyPr/>
          <a:lstStyle/>
          <a:p>
            <a:pPr algn="ctr"/>
            <a:r>
              <a:rPr lang="en-US"/>
              <a:t>Layout of 4-Bit IMCU</a:t>
            </a:r>
            <a:endParaRPr lang="en-GB"/>
          </a:p>
        </p:txBody>
      </p:sp>
      <p:sp>
        <p:nvSpPr>
          <p:cNvPr id="6" name="TextBox 5">
            <a:extLst>
              <a:ext uri="{FF2B5EF4-FFF2-40B4-BE49-F238E27FC236}">
                <a16:creationId xmlns:a16="http://schemas.microsoft.com/office/drawing/2014/main" id="{FE135763-DA55-BFA6-F39D-078550BC78D1}"/>
              </a:ext>
            </a:extLst>
          </p:cNvPr>
          <p:cNvSpPr txBox="1"/>
          <p:nvPr/>
        </p:nvSpPr>
        <p:spPr>
          <a:xfrm>
            <a:off x="6434334" y="2776663"/>
            <a:ext cx="2582501" cy="646331"/>
          </a:xfrm>
          <a:prstGeom prst="rect">
            <a:avLst/>
          </a:prstGeom>
          <a:noFill/>
        </p:spPr>
        <p:txBody>
          <a:bodyPr wrap="square" rtlCol="0">
            <a:spAutoFit/>
          </a:bodyPr>
          <a:lstStyle/>
          <a:p>
            <a:pPr algn="ctr"/>
            <a:r>
              <a:rPr lang="en-US" sz="1200" b="0" i="0">
                <a:solidFill>
                  <a:srgbClr val="3B3916"/>
                </a:solidFill>
                <a:effectLst/>
                <a:latin typeface="Inter" panose="020B0604020202020204" charset="0"/>
                <a:ea typeface="Inter" panose="020B0604020202020204" charset="0"/>
              </a:rPr>
              <a:t>Figure : Layout of 4-Bit IMCU implemented on Cadence Virtuoso</a:t>
            </a:r>
            <a:endParaRPr lang="en-IN" sz="1200">
              <a:solidFill>
                <a:srgbClr val="3B3916"/>
              </a:solidFill>
              <a:latin typeface="Inter" panose="020B0604020202020204" charset="0"/>
              <a:ea typeface="Inter" panose="020B0604020202020204" charset="0"/>
            </a:endParaRPr>
          </a:p>
        </p:txBody>
      </p:sp>
      <p:pic>
        <p:nvPicPr>
          <p:cNvPr id="5" name="Picture 4" descr="Graphical user interface&#10;&#10;Description automatically generated">
            <a:extLst>
              <a:ext uri="{FF2B5EF4-FFF2-40B4-BE49-F238E27FC236}">
                <a16:creationId xmlns:a16="http://schemas.microsoft.com/office/drawing/2014/main" id="{F6297B4E-ADD2-529C-484F-24A29FC09F80}"/>
              </a:ext>
            </a:extLst>
          </p:cNvPr>
          <p:cNvPicPr>
            <a:picLocks noChangeAspect="1"/>
          </p:cNvPicPr>
          <p:nvPr/>
        </p:nvPicPr>
        <p:blipFill>
          <a:blip r:embed="rId2"/>
          <a:stretch>
            <a:fillRect/>
          </a:stretch>
        </p:blipFill>
        <p:spPr>
          <a:xfrm>
            <a:off x="1808662" y="1011812"/>
            <a:ext cx="4710275" cy="39467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95732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ox and whisker chart&#10;&#10;Description automatically generated">
            <a:extLst>
              <a:ext uri="{FF2B5EF4-FFF2-40B4-BE49-F238E27FC236}">
                <a16:creationId xmlns:a16="http://schemas.microsoft.com/office/drawing/2014/main" id="{34063875-94D6-306C-1D08-F9F737786AE0}"/>
              </a:ext>
            </a:extLst>
          </p:cNvPr>
          <p:cNvPicPr>
            <a:picLocks noChangeAspect="1"/>
          </p:cNvPicPr>
          <p:nvPr/>
        </p:nvPicPr>
        <p:blipFill>
          <a:blip r:embed="rId2"/>
          <a:stretch>
            <a:fillRect/>
          </a:stretch>
        </p:blipFill>
        <p:spPr>
          <a:xfrm>
            <a:off x="226397" y="200467"/>
            <a:ext cx="4234822" cy="2042419"/>
          </a:xfrm>
          <a:prstGeom prst="rect">
            <a:avLst/>
          </a:prstGeom>
          <a:effectLst>
            <a:outerShdw blurRad="50800" dist="38100" dir="2700000" algn="tl" rotWithShape="0">
              <a:prstClr val="black">
                <a:alpha val="40000"/>
              </a:prstClr>
            </a:outerShdw>
          </a:effectLst>
        </p:spPr>
      </p:pic>
      <p:pic>
        <p:nvPicPr>
          <p:cNvPr id="10" name="Picture 9" descr="Chart&#10;&#10;Description automatically generated with medium confidence">
            <a:extLst>
              <a:ext uri="{FF2B5EF4-FFF2-40B4-BE49-F238E27FC236}">
                <a16:creationId xmlns:a16="http://schemas.microsoft.com/office/drawing/2014/main" id="{A64AB6D3-5838-A8F3-935C-97F556A09CC2}"/>
              </a:ext>
            </a:extLst>
          </p:cNvPr>
          <p:cNvPicPr>
            <a:picLocks noChangeAspect="1"/>
          </p:cNvPicPr>
          <p:nvPr/>
        </p:nvPicPr>
        <p:blipFill>
          <a:blip r:embed="rId3"/>
          <a:stretch>
            <a:fillRect/>
          </a:stretch>
        </p:blipFill>
        <p:spPr>
          <a:xfrm>
            <a:off x="4682781" y="201656"/>
            <a:ext cx="4234821" cy="2042418"/>
          </a:xfrm>
          <a:prstGeom prst="rect">
            <a:avLst/>
          </a:prstGeom>
          <a:effectLst>
            <a:outerShdw blurRad="50800" dist="38100" dir="2700000" algn="tl" rotWithShape="0">
              <a:prstClr val="black">
                <a:alpha val="40000"/>
              </a:prstClr>
            </a:outerShdw>
          </a:effectLst>
        </p:spPr>
      </p:pic>
      <p:pic>
        <p:nvPicPr>
          <p:cNvPr id="12" name="Picture 11" descr="Chart, box and whisker chart&#10;&#10;Description automatically generated">
            <a:extLst>
              <a:ext uri="{FF2B5EF4-FFF2-40B4-BE49-F238E27FC236}">
                <a16:creationId xmlns:a16="http://schemas.microsoft.com/office/drawing/2014/main" id="{504C9605-624B-123B-2864-FDDEE0AFA903}"/>
              </a:ext>
            </a:extLst>
          </p:cNvPr>
          <p:cNvPicPr>
            <a:picLocks noChangeAspect="1"/>
          </p:cNvPicPr>
          <p:nvPr/>
        </p:nvPicPr>
        <p:blipFill>
          <a:blip r:embed="rId4"/>
          <a:stretch>
            <a:fillRect/>
          </a:stretch>
        </p:blipFill>
        <p:spPr>
          <a:xfrm>
            <a:off x="4678718" y="2896694"/>
            <a:ext cx="4238884" cy="2044378"/>
          </a:xfrm>
          <a:prstGeom prst="rect">
            <a:avLst/>
          </a:prstGeom>
          <a:effectLst>
            <a:outerShdw blurRad="50800" dist="38100" dir="2700000" algn="tl" rotWithShape="0">
              <a:prstClr val="black">
                <a:alpha val="40000"/>
              </a:prstClr>
            </a:outerShdw>
          </a:effectLst>
        </p:spPr>
      </p:pic>
      <p:pic>
        <p:nvPicPr>
          <p:cNvPr id="14" name="Picture 13" descr="Chart, box and whisker chart&#10;&#10;Description automatically generated">
            <a:extLst>
              <a:ext uri="{FF2B5EF4-FFF2-40B4-BE49-F238E27FC236}">
                <a16:creationId xmlns:a16="http://schemas.microsoft.com/office/drawing/2014/main" id="{45E62D91-8007-1131-04E1-2FC4A4E8BDC2}"/>
              </a:ext>
            </a:extLst>
          </p:cNvPr>
          <p:cNvPicPr>
            <a:picLocks noChangeAspect="1"/>
          </p:cNvPicPr>
          <p:nvPr/>
        </p:nvPicPr>
        <p:blipFill>
          <a:blip r:embed="rId5"/>
          <a:stretch>
            <a:fillRect/>
          </a:stretch>
        </p:blipFill>
        <p:spPr>
          <a:xfrm>
            <a:off x="226398" y="2900615"/>
            <a:ext cx="4238884" cy="2044378"/>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5650E19-2B31-CE3B-B411-724A62C0BA6E}"/>
              </a:ext>
            </a:extLst>
          </p:cNvPr>
          <p:cNvSpPr>
            <a:spLocks noGrp="1"/>
          </p:cNvSpPr>
          <p:nvPr>
            <p:ph type="title"/>
          </p:nvPr>
        </p:nvSpPr>
        <p:spPr>
          <a:xfrm>
            <a:off x="1914245" y="2354831"/>
            <a:ext cx="5422220" cy="339182"/>
          </a:xfrm>
        </p:spPr>
        <p:txBody>
          <a:bodyPr/>
          <a:lstStyle/>
          <a:p>
            <a:pPr algn="ctr"/>
            <a:r>
              <a:rPr lang="en-US" sz="1400" dirty="0"/>
              <a:t>Graphs for 4-bit IMCU</a:t>
            </a:r>
            <a:endParaRPr lang="en-GB" sz="1400" dirty="0"/>
          </a:p>
        </p:txBody>
      </p:sp>
    </p:spTree>
    <p:extLst>
      <p:ext uri="{BB962C8B-B14F-4D97-AF65-F5344CB8AC3E}">
        <p14:creationId xmlns:p14="http://schemas.microsoft.com/office/powerpoint/2010/main" val="4281011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CFE-E271-9B9E-0B6A-71E9624701E2}"/>
              </a:ext>
            </a:extLst>
          </p:cNvPr>
          <p:cNvSpPr>
            <a:spLocks noGrp="1"/>
          </p:cNvSpPr>
          <p:nvPr>
            <p:ph type="title"/>
          </p:nvPr>
        </p:nvSpPr>
        <p:spPr>
          <a:xfrm>
            <a:off x="1314332" y="296612"/>
            <a:ext cx="6515332" cy="715200"/>
          </a:xfrm>
        </p:spPr>
        <p:txBody>
          <a:bodyPr/>
          <a:lstStyle/>
          <a:p>
            <a:pPr algn="ctr"/>
            <a:r>
              <a:rPr lang="en-US"/>
              <a:t>Layout of 5-Bit IMCU</a:t>
            </a:r>
            <a:endParaRPr lang="en-GB"/>
          </a:p>
        </p:txBody>
      </p:sp>
      <p:sp>
        <p:nvSpPr>
          <p:cNvPr id="6" name="TextBox 5">
            <a:extLst>
              <a:ext uri="{FF2B5EF4-FFF2-40B4-BE49-F238E27FC236}">
                <a16:creationId xmlns:a16="http://schemas.microsoft.com/office/drawing/2014/main" id="{FE135763-DA55-BFA6-F39D-078550BC78D1}"/>
              </a:ext>
            </a:extLst>
          </p:cNvPr>
          <p:cNvSpPr txBox="1"/>
          <p:nvPr/>
        </p:nvSpPr>
        <p:spPr>
          <a:xfrm>
            <a:off x="6685367" y="2776663"/>
            <a:ext cx="2331468" cy="646331"/>
          </a:xfrm>
          <a:prstGeom prst="rect">
            <a:avLst/>
          </a:prstGeom>
          <a:noFill/>
        </p:spPr>
        <p:txBody>
          <a:bodyPr wrap="square" rtlCol="0">
            <a:spAutoFit/>
          </a:bodyPr>
          <a:lstStyle/>
          <a:p>
            <a:pPr algn="ctr"/>
            <a:r>
              <a:rPr lang="en-US" sz="1200" b="0" i="0" dirty="0">
                <a:solidFill>
                  <a:srgbClr val="3B3916"/>
                </a:solidFill>
                <a:effectLst/>
                <a:latin typeface="Inter" panose="020B0604020202020204" charset="0"/>
                <a:ea typeface="Inter" panose="020B0604020202020204" charset="0"/>
              </a:rPr>
              <a:t>Figure : Layout of 5-Bit IMCU implemented on Cadence Virtuoso</a:t>
            </a:r>
            <a:endParaRPr lang="en-IN" sz="1200" dirty="0">
              <a:solidFill>
                <a:srgbClr val="3B3916"/>
              </a:solidFill>
              <a:latin typeface="Inter" panose="020B0604020202020204" charset="0"/>
              <a:ea typeface="Inter" panose="020B0604020202020204" charset="0"/>
            </a:endParaRPr>
          </a:p>
        </p:txBody>
      </p:sp>
      <p:pic>
        <p:nvPicPr>
          <p:cNvPr id="4" name="Picture 3" descr="Graphical user interface&#10;&#10;Description automatically generated">
            <a:extLst>
              <a:ext uri="{FF2B5EF4-FFF2-40B4-BE49-F238E27FC236}">
                <a16:creationId xmlns:a16="http://schemas.microsoft.com/office/drawing/2014/main" id="{8F610D84-A8EA-500C-5BE7-C7A5B52C5F59}"/>
              </a:ext>
            </a:extLst>
          </p:cNvPr>
          <p:cNvPicPr>
            <a:picLocks noChangeAspect="1"/>
          </p:cNvPicPr>
          <p:nvPr/>
        </p:nvPicPr>
        <p:blipFill rotWithShape="1">
          <a:blip r:embed="rId2"/>
          <a:srcRect b="3014"/>
          <a:stretch/>
        </p:blipFill>
        <p:spPr>
          <a:xfrm>
            <a:off x="1314332" y="1014420"/>
            <a:ext cx="5371035" cy="38324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5531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173F951-5334-9739-9050-0D80B793F5CC}"/>
              </a:ext>
            </a:extLst>
          </p:cNvPr>
          <p:cNvPicPr>
            <a:picLocks noChangeAspect="1"/>
          </p:cNvPicPr>
          <p:nvPr/>
        </p:nvPicPr>
        <p:blipFill>
          <a:blip r:embed="rId2"/>
          <a:stretch>
            <a:fillRect/>
          </a:stretch>
        </p:blipFill>
        <p:spPr>
          <a:xfrm>
            <a:off x="215590" y="209068"/>
            <a:ext cx="4288759" cy="2068433"/>
          </a:xfrm>
          <a:prstGeom prst="rect">
            <a:avLst/>
          </a:prstGeom>
          <a:effectLst>
            <a:outerShdw blurRad="50800" dist="38100" dir="2700000" algn="tl" rotWithShape="0">
              <a:prstClr val="black">
                <a:alpha val="40000"/>
              </a:prstClr>
            </a:outerShdw>
          </a:effectLst>
        </p:spPr>
      </p:pic>
      <p:pic>
        <p:nvPicPr>
          <p:cNvPr id="8" name="Picture 7" descr="Chart, box and whisker chart&#10;&#10;Description automatically generated">
            <a:extLst>
              <a:ext uri="{FF2B5EF4-FFF2-40B4-BE49-F238E27FC236}">
                <a16:creationId xmlns:a16="http://schemas.microsoft.com/office/drawing/2014/main" id="{DFBB5327-9E8A-76D5-6BED-D9F63BA6D36B}"/>
              </a:ext>
            </a:extLst>
          </p:cNvPr>
          <p:cNvPicPr>
            <a:picLocks noChangeAspect="1"/>
          </p:cNvPicPr>
          <p:nvPr/>
        </p:nvPicPr>
        <p:blipFill>
          <a:blip r:embed="rId3"/>
          <a:stretch>
            <a:fillRect/>
          </a:stretch>
        </p:blipFill>
        <p:spPr>
          <a:xfrm>
            <a:off x="4639651" y="209068"/>
            <a:ext cx="4288761" cy="2068433"/>
          </a:xfrm>
          <a:prstGeom prst="rect">
            <a:avLst/>
          </a:prstGeom>
          <a:effectLst>
            <a:outerShdw blurRad="50800" dist="38100" dir="2700000" algn="tl" rotWithShape="0">
              <a:prstClr val="black">
                <a:alpha val="40000"/>
              </a:prstClr>
            </a:outerShdw>
          </a:effectLst>
        </p:spPr>
      </p:pic>
      <p:pic>
        <p:nvPicPr>
          <p:cNvPr id="12" name="Picture 11" descr="Chart, box and whisker chart&#10;&#10;Description automatically generated">
            <a:extLst>
              <a:ext uri="{FF2B5EF4-FFF2-40B4-BE49-F238E27FC236}">
                <a16:creationId xmlns:a16="http://schemas.microsoft.com/office/drawing/2014/main" id="{1F6A4AE9-B102-1B86-AB86-C630F5FE5B5B}"/>
              </a:ext>
            </a:extLst>
          </p:cNvPr>
          <p:cNvPicPr>
            <a:picLocks noChangeAspect="1"/>
          </p:cNvPicPr>
          <p:nvPr/>
        </p:nvPicPr>
        <p:blipFill>
          <a:blip r:embed="rId4"/>
          <a:stretch>
            <a:fillRect/>
          </a:stretch>
        </p:blipFill>
        <p:spPr>
          <a:xfrm>
            <a:off x="215590" y="2771343"/>
            <a:ext cx="4290462" cy="2069254"/>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1CF8108F-5F61-3759-3DFA-AEAC927FAA88}"/>
              </a:ext>
            </a:extLst>
          </p:cNvPr>
          <p:cNvSpPr>
            <a:spLocks noGrp="1"/>
          </p:cNvSpPr>
          <p:nvPr>
            <p:ph type="title"/>
          </p:nvPr>
        </p:nvSpPr>
        <p:spPr>
          <a:xfrm>
            <a:off x="1914245" y="2354831"/>
            <a:ext cx="5422220" cy="339182"/>
          </a:xfrm>
        </p:spPr>
        <p:txBody>
          <a:bodyPr/>
          <a:lstStyle/>
          <a:p>
            <a:pPr algn="ctr"/>
            <a:r>
              <a:rPr lang="en-US" sz="1400" dirty="0"/>
              <a:t>Graphs for 5-bit IMCU</a:t>
            </a:r>
            <a:endParaRPr lang="en-GB" sz="1400" dirty="0"/>
          </a:p>
        </p:txBody>
      </p:sp>
      <p:pic>
        <p:nvPicPr>
          <p:cNvPr id="4" name="Picture 3">
            <a:extLst>
              <a:ext uri="{FF2B5EF4-FFF2-40B4-BE49-F238E27FC236}">
                <a16:creationId xmlns:a16="http://schemas.microsoft.com/office/drawing/2014/main" id="{BF000C48-7692-23EC-2885-2175544AE5AE}"/>
              </a:ext>
            </a:extLst>
          </p:cNvPr>
          <p:cNvPicPr>
            <a:picLocks noChangeAspect="1"/>
          </p:cNvPicPr>
          <p:nvPr/>
        </p:nvPicPr>
        <p:blipFill>
          <a:blip r:embed="rId5"/>
          <a:stretch>
            <a:fillRect/>
          </a:stretch>
        </p:blipFill>
        <p:spPr>
          <a:xfrm>
            <a:off x="4637949" y="2771343"/>
            <a:ext cx="4288761" cy="20684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8686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AAF431-0E78-BD70-29E6-FE579B87485B}"/>
              </a:ext>
            </a:extLst>
          </p:cNvPr>
          <p:cNvSpPr>
            <a:spLocks noGrp="1"/>
          </p:cNvSpPr>
          <p:nvPr>
            <p:ph type="title"/>
          </p:nvPr>
        </p:nvSpPr>
        <p:spPr/>
        <p:txBody>
          <a:bodyPr/>
          <a:lstStyle/>
          <a:p>
            <a:r>
              <a:rPr lang="en-US" sz="3200" dirty="0"/>
              <a:t>Final Results</a:t>
            </a:r>
            <a:endParaRPr lang="en-GB" sz="3200" dirty="0"/>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89641D67-8820-C807-A656-FCCDC7574D2D}"/>
                  </a:ext>
                </a:extLst>
              </p:cNvPr>
              <p:cNvGraphicFramePr>
                <a:graphicFrameLocks noGrp="1"/>
              </p:cNvGraphicFramePr>
              <p:nvPr>
                <p:extLst>
                  <p:ext uri="{D42A27DB-BD31-4B8C-83A1-F6EECF244321}">
                    <p14:modId xmlns:p14="http://schemas.microsoft.com/office/powerpoint/2010/main" val="955197917"/>
                  </p:ext>
                </p:extLst>
              </p:nvPr>
            </p:nvGraphicFramePr>
            <p:xfrm>
              <a:off x="607219" y="1398606"/>
              <a:ext cx="7879064" cy="2951544"/>
            </p:xfrm>
            <a:graphic>
              <a:graphicData uri="http://schemas.openxmlformats.org/drawingml/2006/table">
                <a:tbl>
                  <a:tblPr firstRow="1" bandRow="1">
                    <a:effectLst>
                      <a:outerShdw blurRad="50800" dist="38100" dir="13500000" algn="br" rotWithShape="0">
                        <a:prstClr val="black">
                          <a:alpha val="40000"/>
                        </a:prstClr>
                      </a:outerShdw>
                    </a:effectLst>
                    <a:tableStyleId>{AEB3C8B2-1355-44FA-A4E7-679EF4B2B628}</a:tableStyleId>
                  </a:tblPr>
                  <a:tblGrid>
                    <a:gridCol w="1969766">
                      <a:extLst>
                        <a:ext uri="{9D8B030D-6E8A-4147-A177-3AD203B41FA5}">
                          <a16:colId xmlns:a16="http://schemas.microsoft.com/office/drawing/2014/main" val="2554039461"/>
                        </a:ext>
                      </a:extLst>
                    </a:gridCol>
                    <a:gridCol w="1969766">
                      <a:extLst>
                        <a:ext uri="{9D8B030D-6E8A-4147-A177-3AD203B41FA5}">
                          <a16:colId xmlns:a16="http://schemas.microsoft.com/office/drawing/2014/main" val="3902223049"/>
                        </a:ext>
                      </a:extLst>
                    </a:gridCol>
                    <a:gridCol w="1969766">
                      <a:extLst>
                        <a:ext uri="{9D8B030D-6E8A-4147-A177-3AD203B41FA5}">
                          <a16:colId xmlns:a16="http://schemas.microsoft.com/office/drawing/2014/main" val="3039667192"/>
                        </a:ext>
                      </a:extLst>
                    </a:gridCol>
                    <a:gridCol w="984883">
                      <a:extLst>
                        <a:ext uri="{9D8B030D-6E8A-4147-A177-3AD203B41FA5}">
                          <a16:colId xmlns:a16="http://schemas.microsoft.com/office/drawing/2014/main" val="277861872"/>
                        </a:ext>
                      </a:extLst>
                    </a:gridCol>
                    <a:gridCol w="984883">
                      <a:extLst>
                        <a:ext uri="{9D8B030D-6E8A-4147-A177-3AD203B41FA5}">
                          <a16:colId xmlns:a16="http://schemas.microsoft.com/office/drawing/2014/main" val="870381775"/>
                        </a:ext>
                      </a:extLst>
                    </a:gridCol>
                  </a:tblGrid>
                  <a:tr h="196011">
                    <a:tc rowSpan="2">
                      <a:txBody>
                        <a:bodyPr/>
                        <a:lstStyle/>
                        <a:p>
                          <a:pPr algn="ctr"/>
                          <a:r>
                            <a:rPr lang="en-AS" sz="1200" b="1" u="none" dirty="0">
                              <a:latin typeface="Inter" panose="020B0604020202020204" charset="0"/>
                              <a:ea typeface="Inter" panose="020B0604020202020204" charset="0"/>
                            </a:rPr>
                            <a:t>Number of weight bits (</a:t>
                          </a:r>
                          <a14:m>
                            <m:oMath xmlns:m="http://schemas.openxmlformats.org/officeDocument/2006/math">
                              <m:sSub>
                                <m:sSubPr>
                                  <m:ctrlPr>
                                    <a:rPr lang="en-AS" sz="1200" b="1" i="1" u="none" smtClean="0">
                                      <a:latin typeface="Cambria Math" panose="02040503050406030204" pitchFamily="18" charset="0"/>
                                      <a:ea typeface="Inter" panose="020B0604020202020204" charset="0"/>
                                    </a:rPr>
                                  </m:ctrlPr>
                                </m:sSubPr>
                                <m:e>
                                  <m:r>
                                    <a:rPr lang="en-AS" sz="1200" b="1" i="1" u="none" smtClean="0">
                                      <a:latin typeface="Cambria Math" panose="02040503050406030204" pitchFamily="18" charset="0"/>
                                      <a:ea typeface="Inter" panose="020B0604020202020204" charset="0"/>
                                    </a:rPr>
                                    <m:t>𝒏</m:t>
                                  </m:r>
                                </m:e>
                                <m:sub>
                                  <m:r>
                                    <a:rPr lang="en-AS" sz="1200" b="1" i="1" u="none" smtClean="0">
                                      <a:latin typeface="Cambria Math" panose="02040503050406030204" pitchFamily="18" charset="0"/>
                                      <a:ea typeface="Inter" panose="020B0604020202020204" charset="0"/>
                                    </a:rPr>
                                    <m:t>𝒘</m:t>
                                  </m:r>
                                </m:sub>
                              </m:sSub>
                            </m:oMath>
                          </a14:m>
                          <a:r>
                            <a:rPr lang="en-AS" sz="1200" b="1" u="none" dirty="0">
                              <a:latin typeface="Inter" panose="020B0604020202020204" charset="0"/>
                              <a:ea typeface="Inter" panose="020B060402020202020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rowSpan="2">
                      <a:txBody>
                        <a:bodyPr/>
                        <a:lstStyle/>
                        <a:p>
                          <a:pPr algn="ctr"/>
                          <a:r>
                            <a:rPr lang="en-US" sz="1200" b="1" u="none" dirty="0">
                              <a:latin typeface="Inter" panose="020B0604020202020204" charset="0"/>
                              <a:ea typeface="Inter" panose="020B0604020202020204" charset="0"/>
                            </a:rPr>
                            <a:t>D</a:t>
                          </a:r>
                          <a:r>
                            <a:rPr lang="en-AS" sz="1200" b="1" u="none" dirty="0">
                              <a:latin typeface="Inter" panose="020B0604020202020204" charset="0"/>
                              <a:ea typeface="Inter" panose="020B0604020202020204" charset="0"/>
                            </a:rPr>
                            <a:t>ELAY</a:t>
                          </a:r>
                          <a:r>
                            <a:rPr lang="en-US" sz="1200" b="1" u="none" dirty="0">
                              <a:latin typeface="Inter" panose="020B0604020202020204" charset="0"/>
                              <a:ea typeface="Inter" panose="020B0604020202020204" charset="0"/>
                            </a:rPr>
                            <a:t> (</a:t>
                          </a:r>
                          <a:r>
                            <a:rPr lang="en-AS" sz="1200" b="1" u="none" dirty="0">
                              <a:latin typeface="Inter" panose="020B0604020202020204" charset="0"/>
                              <a:ea typeface="Inter" panose="020B0604020202020204" charset="0"/>
                            </a:rPr>
                            <a:t>I</a:t>
                          </a:r>
                          <a:r>
                            <a:rPr lang="en-US" sz="1200" b="1" u="none" dirty="0">
                              <a:latin typeface="Inter" panose="020B0604020202020204" charset="0"/>
                              <a:ea typeface="Inter" panose="020B0604020202020204" charset="0"/>
                            </a:rPr>
                            <a:t>/</a:t>
                          </a:r>
                          <a:r>
                            <a:rPr lang="en-AS" sz="1200" b="1" u="none" dirty="0">
                              <a:latin typeface="Inter" panose="020B0604020202020204" charset="0"/>
                              <a:ea typeface="Inter" panose="020B0604020202020204" charset="0"/>
                            </a:rPr>
                            <a:t>P</a:t>
                          </a:r>
                          <a:r>
                            <a:rPr lang="en-US" sz="1200" b="1" u="none" dirty="0">
                              <a:latin typeface="Inter" panose="020B0604020202020204" charset="0"/>
                              <a:ea typeface="Inter" panose="020B0604020202020204" charset="0"/>
                            </a:rPr>
                            <a:t> – </a:t>
                          </a:r>
                          <a:r>
                            <a:rPr lang="en-AS" sz="1200" b="1" u="none" dirty="0">
                              <a:latin typeface="Inter" panose="020B0604020202020204" charset="0"/>
                              <a:ea typeface="Inter" panose="020B0604020202020204" charset="0"/>
                            </a:rPr>
                            <a:t>O</a:t>
                          </a:r>
                          <a:r>
                            <a:rPr lang="en-US" sz="1200" b="1" u="none" dirty="0">
                              <a:latin typeface="Inter" panose="020B0604020202020204" charset="0"/>
                              <a:ea typeface="Inter" panose="020B0604020202020204" charset="0"/>
                            </a:rPr>
                            <a:t>/</a:t>
                          </a:r>
                          <a:r>
                            <a:rPr lang="en-AS" sz="1200" b="1" u="none" dirty="0">
                              <a:latin typeface="Inter" panose="020B0604020202020204" charset="0"/>
                              <a:ea typeface="Inter" panose="020B0604020202020204" charset="0"/>
                            </a:rPr>
                            <a:t>P</a:t>
                          </a:r>
                          <a:r>
                            <a:rPr lang="en-US" sz="1200" b="1" u="none" dirty="0">
                              <a:latin typeface="Inter" panose="020B0604020202020204" charset="0"/>
                              <a:ea typeface="Inter" panose="020B0604020202020204" charset="0"/>
                            </a:rPr>
                            <a:t>)</a:t>
                          </a: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rowSpan="2">
                      <a:txBody>
                        <a:bodyPr/>
                        <a:lstStyle/>
                        <a:p>
                          <a:pPr algn="ctr"/>
                          <a:r>
                            <a:rPr lang="en-US" sz="1200" b="1" u="none" dirty="0">
                              <a:latin typeface="Inter" panose="020B0604020202020204" charset="0"/>
                              <a:ea typeface="Inter" panose="020B0604020202020204" charset="0"/>
                            </a:rPr>
                            <a:t>E</a:t>
                          </a:r>
                          <a:r>
                            <a:rPr lang="en-AS" sz="1200" b="1" u="none" dirty="0">
                              <a:latin typeface="Inter" panose="020B0604020202020204" charset="0"/>
                              <a:ea typeface="Inter" panose="020B0604020202020204" charset="0"/>
                            </a:rPr>
                            <a:t>NERGY (</a:t>
                          </a:r>
                          <a14:m>
                            <m:oMath xmlns:m="http://schemas.openxmlformats.org/officeDocument/2006/math">
                              <m:r>
                                <a:rPr lang="en-AS" sz="1200" b="1" i="1" u="none" smtClean="0">
                                  <a:latin typeface="Cambria Math" panose="02040503050406030204" pitchFamily="18" charset="0"/>
                                  <a:ea typeface="Inter" panose="020B0604020202020204" charset="0"/>
                                </a:rPr>
                                <m:t>𝒇𝑱</m:t>
                              </m:r>
                            </m:oMath>
                          </a14:m>
                          <a:r>
                            <a:rPr lang="en-AS" sz="1200" b="1" u="none" dirty="0">
                              <a:latin typeface="Inter" panose="020B0604020202020204" charset="0"/>
                              <a:ea typeface="Inter" panose="020B0604020202020204" charset="0"/>
                            </a:rPr>
                            <a:t>)</a:t>
                          </a: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gridSpan="2">
                      <a:txBody>
                        <a:bodyPr/>
                        <a:lstStyle/>
                        <a:p>
                          <a:pPr algn="ctr"/>
                          <a:r>
                            <a:rPr lang="en-US" sz="1200" b="1" u="none" dirty="0">
                              <a:latin typeface="Inter" panose="020B0604020202020204" charset="0"/>
                              <a:ea typeface="Inter" panose="020B0604020202020204" charset="0"/>
                            </a:rPr>
                            <a:t>L</a:t>
                          </a:r>
                          <a:r>
                            <a:rPr lang="en-AS" sz="1200" b="1" u="none" dirty="0">
                              <a:latin typeface="Inter" panose="020B0604020202020204" charset="0"/>
                              <a:ea typeface="Inter" panose="020B0604020202020204" charset="0"/>
                            </a:rPr>
                            <a:t>AYOUT</a:t>
                          </a: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hMerge="1">
                      <a:txBody>
                        <a:bodyPr/>
                        <a:lstStyle/>
                        <a:p>
                          <a:endParaRPr lang="en-IN"/>
                        </a:p>
                      </a:txBody>
                      <a:tcPr/>
                    </a:tc>
                    <a:extLst>
                      <a:ext uri="{0D108BD9-81ED-4DB2-BD59-A6C34878D82A}">
                        <a16:rowId xmlns:a16="http://schemas.microsoft.com/office/drawing/2014/main" val="1660988937"/>
                      </a:ext>
                    </a:extLst>
                  </a:tr>
                  <a:tr h="198960">
                    <a:tc vMerge="1">
                      <a:txBody>
                        <a:bodyPr/>
                        <a:lstStyle/>
                        <a:p>
                          <a:pPr algn="ct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vMerge="1">
                      <a:txBody>
                        <a:bodyPr/>
                        <a:lstStyle/>
                        <a:p>
                          <a:pPr algn="ct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vMerge="1">
                      <a:txBody>
                        <a:bodyPr/>
                        <a:lstStyle/>
                        <a:p>
                          <a:pPr algn="ct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AS" sz="1200" b="1" u="none" dirty="0">
                              <a:latin typeface="Inter" panose="020B0604020202020204" charset="0"/>
                              <a:ea typeface="Inter" panose="020B0604020202020204" charset="0"/>
                            </a:rPr>
                            <a:t>W x H</a:t>
                          </a: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AS" sz="1200" b="1" u="none" dirty="0">
                              <a:latin typeface="Inter" panose="020B0604020202020204" charset="0"/>
                              <a:ea typeface="Inter" panose="020B0604020202020204" charset="0"/>
                            </a:rPr>
                            <a:t>Area(</a:t>
                          </a:r>
                          <a14:m>
                            <m:oMath xmlns:m="http://schemas.openxmlformats.org/officeDocument/2006/math">
                              <m:r>
                                <a:rPr lang="en-AS" sz="1200" b="1" i="1" u="none" smtClean="0">
                                  <a:latin typeface="Cambria Math" panose="02040503050406030204" pitchFamily="18" charset="0"/>
                                  <a:ea typeface="Cambria Math" panose="02040503050406030204" pitchFamily="18" charset="0"/>
                                </a:rPr>
                                <m:t>𝝁</m:t>
                              </m:r>
                              <m:sSup>
                                <m:sSupPr>
                                  <m:ctrlPr>
                                    <a:rPr lang="en-AS" sz="1200" b="1" i="1" u="none" smtClean="0">
                                      <a:latin typeface="Cambria Math" panose="02040503050406030204" pitchFamily="18" charset="0"/>
                                      <a:ea typeface="Cambria Math" panose="02040503050406030204" pitchFamily="18" charset="0"/>
                                    </a:rPr>
                                  </m:ctrlPr>
                                </m:sSupPr>
                                <m:e>
                                  <m:r>
                                    <a:rPr lang="en-AS" sz="1200" b="1" i="1" u="none" smtClean="0">
                                      <a:latin typeface="Cambria Math" panose="02040503050406030204" pitchFamily="18" charset="0"/>
                                      <a:ea typeface="Cambria Math" panose="02040503050406030204" pitchFamily="18" charset="0"/>
                                    </a:rPr>
                                    <m:t>𝒎</m:t>
                                  </m:r>
                                </m:e>
                                <m:sup>
                                  <m:r>
                                    <a:rPr lang="en-AS" sz="1200" b="1" i="1" u="none" smtClean="0">
                                      <a:latin typeface="Cambria Math" panose="02040503050406030204" pitchFamily="18" charset="0"/>
                                      <a:ea typeface="Cambria Math" panose="02040503050406030204" pitchFamily="18" charset="0"/>
                                    </a:rPr>
                                    <m:t>𝟐</m:t>
                                  </m:r>
                                </m:sup>
                              </m:sSup>
                            </m:oMath>
                          </a14:m>
                          <a:r>
                            <a:rPr lang="en-AS" sz="1200" b="1" u="none" dirty="0">
                              <a:latin typeface="Inter" panose="020B0604020202020204" charset="0"/>
                              <a:ea typeface="Inter" panose="020B0604020202020204" charset="0"/>
                            </a:rPr>
                            <a:t>)</a:t>
                          </a: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3856878232"/>
                      </a:ext>
                    </a:extLst>
                  </a:tr>
                  <a:tr h="513257">
                    <a:tc>
                      <a:txBody>
                        <a:bodyPr/>
                        <a:lstStyle/>
                        <a:p>
                          <a:pPr algn="ctr"/>
                          <a:r>
                            <a:rPr lang="en-US" sz="1200" b="1" u="none" dirty="0">
                              <a:latin typeface="Inter" panose="020B0604020202020204" charset="0"/>
                              <a:ea typeface="Inter" panose="020B0604020202020204" charset="0"/>
                            </a:rPr>
                            <a:t>3-</a:t>
                          </a:r>
                          <a:r>
                            <a:rPr lang="en-AS" sz="1200" b="1" u="none" dirty="0">
                              <a:latin typeface="Inter" panose="020B0604020202020204" charset="0"/>
                              <a:ea typeface="Inter" panose="020B0604020202020204" charset="0"/>
                            </a:rPr>
                            <a:t>bi</a:t>
                          </a:r>
                          <a:r>
                            <a:rPr lang="en-US" sz="1200" b="1" u="none" dirty="0">
                              <a:latin typeface="Inter" panose="020B0604020202020204" charset="0"/>
                              <a:ea typeface="Inter" panose="020B0604020202020204" charset="0"/>
                            </a:rPr>
                            <a:t>t</a:t>
                          </a: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AS" sz="1100" u="none" dirty="0">
                              <a:latin typeface="Inter" panose="020B0604020202020204" charset="0"/>
                              <a:ea typeface="Inter" panose="020B0604020202020204" charset="0"/>
                            </a:rPr>
                            <a:t>40 </a:t>
                          </a:r>
                          <a14:m>
                            <m:oMath xmlns:m="http://schemas.openxmlformats.org/officeDocument/2006/math">
                              <m:r>
                                <a:rPr lang="en-AS" sz="1100" b="1" i="0" u="none" smtClean="0">
                                  <a:latin typeface="Cambria Math" panose="02040503050406030204" pitchFamily="18" charset="0"/>
                                  <a:ea typeface="Inter" panose="020B0604020202020204" charset="0"/>
                                </a:rPr>
                                <m:t>𝐧</m:t>
                              </m:r>
                              <m:r>
                                <a:rPr lang="en-AS" sz="1100" b="1" i="1" u="none" smtClean="0">
                                  <a:latin typeface="Cambria Math" panose="02040503050406030204" pitchFamily="18" charset="0"/>
                                  <a:ea typeface="Inter" panose="020B0604020202020204" charset="0"/>
                                </a:rPr>
                                <m:t>𝒔</m:t>
                              </m:r>
                            </m:oMath>
                          </a14:m>
                          <a:endParaRPr lang="en-IN" sz="1100"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IN" sz="80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𝐼𝑀𝐶𝑈</m:t>
                                    </m:r>
                                    <m:r>
                                      <a:rPr lang="en-AS" sz="800" b="0" i="1" u="none" smtClean="0">
                                        <a:latin typeface="Cambria Math" panose="02040503050406030204" pitchFamily="18" charset="0"/>
                                        <a:ea typeface="Inter" panose="020B0604020202020204" charset="0"/>
                                      </a:rPr>
                                      <m:t>,</m:t>
                                    </m:r>
                                    <m:r>
                                      <a:rPr lang="en-AS" sz="800" b="0" i="1" u="none" smtClean="0">
                                        <a:latin typeface="Cambria Math" panose="02040503050406030204" pitchFamily="18" charset="0"/>
                                        <a:ea typeface="Inter" panose="020B0604020202020204" charset="0"/>
                                      </a:rPr>
                                      <m:t>𝑡𝑜𝑡𝑎𝑙</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(1)</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(2)</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(3)</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(4)</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𝑇𝐺</m:t>
                                    </m:r>
                                    <m:r>
                                      <a:rPr lang="en-AS" sz="800" b="0" i="1" u="none" smtClean="0">
                                        <a:latin typeface="Cambria Math" panose="02040503050406030204" pitchFamily="18" charset="0"/>
                                        <a:ea typeface="Inter" panose="020B0604020202020204" charset="0"/>
                                      </a:rPr>
                                      <m:t>,</m:t>
                                    </m:r>
                                    <m:r>
                                      <a:rPr lang="en-AS" sz="800" b="0" i="1" u="none" smtClean="0">
                                        <a:latin typeface="Cambria Math" panose="02040503050406030204" pitchFamily="18" charset="0"/>
                                        <a:ea typeface="Inter" panose="020B0604020202020204" charset="0"/>
                                      </a:rPr>
                                      <m:t>𝑡𝑜𝑡𝑎𝑙</m:t>
                                    </m:r>
                                  </m:sub>
                                </m:sSub>
                              </m:oMath>
                            </m:oMathPara>
                          </a14:m>
                          <a:endParaRPr lang="en-AS" sz="800" u="none" dirty="0">
                            <a:latin typeface="Inter" panose="020B0604020202020204" charset="0"/>
                            <a:ea typeface="Inter" panose="020B0604020202020204" charset="0"/>
                          </a:endParaRPr>
                        </a:p>
                        <a:p>
                          <a:pPr algn="ctr"/>
                          <a:endParaRPr lang="en-AS" sz="800" u="none" dirty="0">
                            <a:latin typeface="Inter" panose="020B0604020202020204" charset="0"/>
                            <a:ea typeface="Inter" panose="020B0604020202020204" charset="0"/>
                          </a:endParaRPr>
                        </a:p>
                        <a:p>
                          <a:pPr algn="ctr"/>
                          <a:r>
                            <a:rPr lang="en-US" sz="800" u="none" dirty="0">
                              <a:latin typeface="Inter" panose="020B0604020202020204" charset="0"/>
                              <a:ea typeface="Inter" panose="020B0604020202020204" charset="0"/>
                            </a:rPr>
                            <a:t>30.342</a:t>
                          </a:r>
                          <a:r>
                            <a:rPr lang="en-AS" sz="800" u="none" dirty="0">
                              <a:latin typeface="Inter" panose="020B0604020202020204" charset="0"/>
                              <a:ea typeface="Inter" panose="020B0604020202020204" charset="0"/>
                            </a:rPr>
                            <a:t> = 4.483 + 3.392 + 0 + 5.683</a:t>
                          </a:r>
                          <a:r>
                            <a:rPr lang="en-US" sz="800" u="none" dirty="0">
                              <a:latin typeface="Inter" panose="020B0604020202020204" charset="0"/>
                              <a:ea typeface="Inter" panose="020B0604020202020204" charset="0"/>
                            </a:rPr>
                            <a:t> + 16.784</a:t>
                          </a:r>
                          <a:endParaRPr lang="en-IN" sz="800" u="none" dirty="0">
                            <a:latin typeface="Inter" panose="020B0604020202020204" charset="0"/>
                            <a:ea typeface="Inter"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S" sz="800" u="none" dirty="0">
                              <a:latin typeface="Inter" panose="020B0604020202020204" charset="0"/>
                              <a:ea typeface="Inter" panose="020B0604020202020204" charset="0"/>
                            </a:rPr>
                            <a:t>5.755 x 6.925</a:t>
                          </a:r>
                          <a:endParaRPr lang="en-IN" sz="800"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S" sz="1100" u="none" dirty="0">
                              <a:latin typeface="Inter" panose="020B0604020202020204" charset="0"/>
                              <a:ea typeface="Inter" panose="020B0604020202020204" charset="0"/>
                            </a:rPr>
                            <a:t>39.853</a:t>
                          </a:r>
                          <a:endParaRPr lang="en-IN" sz="1100"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6452284"/>
                      </a:ext>
                    </a:extLst>
                  </a:tr>
                  <a:tr h="600373">
                    <a:tc>
                      <a:txBody>
                        <a:bodyPr/>
                        <a:lstStyle/>
                        <a:p>
                          <a:pPr algn="ctr"/>
                          <a:r>
                            <a:rPr lang="en-US" sz="1200" b="1" u="none" dirty="0">
                              <a:latin typeface="Inter" panose="020B0604020202020204" charset="0"/>
                              <a:ea typeface="Inter" panose="020B0604020202020204" charset="0"/>
                            </a:rPr>
                            <a:t>4-</a:t>
                          </a:r>
                          <a:r>
                            <a:rPr lang="en-AS" sz="1200" b="1" u="none" dirty="0">
                              <a:latin typeface="Inter" panose="020B0604020202020204" charset="0"/>
                              <a:ea typeface="Inter" panose="020B0604020202020204" charset="0"/>
                            </a:rPr>
                            <a:t>b</a:t>
                          </a:r>
                          <a:r>
                            <a:rPr lang="en-US" sz="1200" b="1" u="none" dirty="0">
                              <a:latin typeface="Inter" panose="020B0604020202020204" charset="0"/>
                              <a:ea typeface="Inter" panose="020B0604020202020204" charset="0"/>
                            </a:rPr>
                            <a:t>it</a:t>
                          </a: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AS" sz="1100" u="none" dirty="0">
                              <a:latin typeface="Inter" panose="020B0604020202020204" charset="0"/>
                              <a:ea typeface="Inter" panose="020B0604020202020204" charset="0"/>
                            </a:rPr>
                            <a:t>44 </a:t>
                          </a:r>
                          <a14:m>
                            <m:oMath xmlns:m="http://schemas.openxmlformats.org/officeDocument/2006/math">
                              <m:r>
                                <a:rPr lang="en-AS" sz="1100" b="1" i="0" u="none" smtClean="0">
                                  <a:latin typeface="Cambria Math" panose="02040503050406030204" pitchFamily="18" charset="0"/>
                                  <a:ea typeface="Inter" panose="020B0604020202020204" charset="0"/>
                                </a:rPr>
                                <m:t>𝐧</m:t>
                              </m:r>
                              <m:r>
                                <a:rPr lang="en-AS" sz="1100" b="1" i="1" u="none" smtClean="0">
                                  <a:latin typeface="Cambria Math" panose="02040503050406030204" pitchFamily="18" charset="0"/>
                                  <a:ea typeface="Inter" panose="020B0604020202020204" charset="0"/>
                                </a:rPr>
                                <m:t>𝒔</m:t>
                              </m:r>
                            </m:oMath>
                          </a14:m>
                          <a:endParaRPr lang="en-IN" sz="1100"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IN" sz="80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𝐼𝑀𝐶𝑈</m:t>
                                    </m:r>
                                    <m:r>
                                      <a:rPr lang="en-AS" sz="800" b="0" i="1" u="none" smtClean="0">
                                        <a:latin typeface="Cambria Math" panose="02040503050406030204" pitchFamily="18" charset="0"/>
                                        <a:ea typeface="Inter" panose="020B0604020202020204" charset="0"/>
                                      </a:rPr>
                                      <m:t>,</m:t>
                                    </m:r>
                                    <m:r>
                                      <a:rPr lang="en-AS" sz="800" b="0" i="1" u="none" smtClean="0">
                                        <a:latin typeface="Cambria Math" panose="02040503050406030204" pitchFamily="18" charset="0"/>
                                        <a:ea typeface="Inter" panose="020B0604020202020204" charset="0"/>
                                      </a:rPr>
                                      <m:t>𝑡𝑜𝑡𝑎𝑙</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(1)</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(2)</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(3)</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(4)</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𝑇𝐺</m:t>
                                    </m:r>
                                    <m:r>
                                      <a:rPr lang="en-AS" sz="800" b="0" i="1" u="none" smtClean="0">
                                        <a:latin typeface="Cambria Math" panose="02040503050406030204" pitchFamily="18" charset="0"/>
                                        <a:ea typeface="Inter" panose="020B0604020202020204" charset="0"/>
                                      </a:rPr>
                                      <m:t>,</m:t>
                                    </m:r>
                                    <m:r>
                                      <a:rPr lang="en-AS" sz="800" b="0" i="1" u="none" smtClean="0">
                                        <a:latin typeface="Cambria Math" panose="02040503050406030204" pitchFamily="18" charset="0"/>
                                        <a:ea typeface="Inter" panose="020B0604020202020204" charset="0"/>
                                      </a:rPr>
                                      <m:t>𝑡𝑜𝑡𝑎𝑙</m:t>
                                    </m:r>
                                  </m:sub>
                                </m:sSub>
                              </m:oMath>
                            </m:oMathPara>
                          </a14:m>
                          <a:endParaRPr lang="en-AS" sz="800" u="none" dirty="0">
                            <a:latin typeface="Inter" panose="020B0604020202020204" charset="0"/>
                            <a:ea typeface="Inter" panose="020B0604020202020204" charset="0"/>
                          </a:endParaRPr>
                        </a:p>
                        <a:p>
                          <a:pPr algn="ctr"/>
                          <a:endParaRPr lang="en-AS" sz="800" u="none" dirty="0">
                            <a:latin typeface="Inter" panose="020B0604020202020204" charset="0"/>
                            <a:ea typeface="Inter" panose="020B0604020202020204" charset="0"/>
                          </a:endParaRPr>
                        </a:p>
                        <a:p>
                          <a:pPr algn="ctr"/>
                          <a:r>
                            <a:rPr lang="en-US" sz="800" u="none" dirty="0">
                              <a:latin typeface="Inter" panose="020B0604020202020204" charset="0"/>
                              <a:ea typeface="Inter" panose="020B0604020202020204" charset="0"/>
                            </a:rPr>
                            <a:t>45.561</a:t>
                          </a:r>
                          <a:r>
                            <a:rPr lang="en-AS" sz="800" u="none" dirty="0">
                              <a:latin typeface="Inter" panose="020B0604020202020204" charset="0"/>
                              <a:ea typeface="Inter" panose="020B0604020202020204" charset="0"/>
                            </a:rPr>
                            <a:t> = 6.7 + 3.5134 + 1.6479 + 5.282</a:t>
                          </a:r>
                          <a:r>
                            <a:rPr lang="en-US" sz="800" u="none" dirty="0">
                              <a:latin typeface="Inter" panose="020B0604020202020204" charset="0"/>
                              <a:ea typeface="Inter" panose="020B0604020202020204" charset="0"/>
                            </a:rPr>
                            <a:t> + 28.418</a:t>
                          </a:r>
                          <a:endParaRPr lang="en-IN" sz="800" u="none" dirty="0">
                            <a:latin typeface="Inter" panose="020B0604020202020204" charset="0"/>
                            <a:ea typeface="Inter" panose="020B0604020202020204" charset="0"/>
                          </a:endParaRPr>
                        </a:p>
                        <a:p>
                          <a:endParaRPr lang="en-IN" sz="800" u="none" dirty="0">
                            <a:latin typeface="Inter" panose="020B0604020202020204" charset="0"/>
                            <a:ea typeface="Inter"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S" sz="800" u="none" dirty="0">
                              <a:latin typeface="Inter" panose="020B0604020202020204" charset="0"/>
                              <a:ea typeface="Inter" panose="020B0604020202020204" charset="0"/>
                            </a:rPr>
                            <a:t>6.15 x 7.31</a:t>
                          </a:r>
                          <a:endParaRPr lang="en-IN" sz="800"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S" sz="1100" u="none" dirty="0">
                              <a:latin typeface="Inter" panose="020B0604020202020204" charset="0"/>
                              <a:ea typeface="Inter" panose="020B0604020202020204" charset="0"/>
                            </a:rPr>
                            <a:t>44.956</a:t>
                          </a:r>
                          <a:endParaRPr lang="en-IN" sz="1100"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8332353"/>
                      </a:ext>
                    </a:extLst>
                  </a:tr>
                  <a:tr h="600373">
                    <a:tc>
                      <a:txBody>
                        <a:bodyPr/>
                        <a:lstStyle/>
                        <a:p>
                          <a:pPr algn="ctr"/>
                          <a:r>
                            <a:rPr lang="en-US" sz="1200" b="1" u="none" dirty="0">
                              <a:latin typeface="Inter" panose="020B0604020202020204" charset="0"/>
                              <a:ea typeface="Inter" panose="020B0604020202020204" charset="0"/>
                            </a:rPr>
                            <a:t>5-</a:t>
                          </a:r>
                          <a:r>
                            <a:rPr lang="en-AS" sz="1200" b="1" u="none" dirty="0">
                              <a:latin typeface="Inter" panose="020B0604020202020204" charset="0"/>
                              <a:ea typeface="Inter" panose="020B0604020202020204" charset="0"/>
                            </a:rPr>
                            <a:t>b</a:t>
                          </a:r>
                          <a:r>
                            <a:rPr lang="en-US" sz="1200" b="1" u="none" dirty="0">
                              <a:latin typeface="Inter" panose="020B0604020202020204" charset="0"/>
                              <a:ea typeface="Inter" panose="020B0604020202020204" charset="0"/>
                            </a:rPr>
                            <a:t>it</a:t>
                          </a:r>
                          <a:endParaRPr lang="en-IN" sz="1200" b="1"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AS" sz="1100" u="none" dirty="0">
                              <a:latin typeface="Inter" panose="020B0604020202020204" charset="0"/>
                              <a:ea typeface="Inter" panose="020B0604020202020204" charset="0"/>
                            </a:rPr>
                            <a:t>48 </a:t>
                          </a:r>
                          <a14:m>
                            <m:oMath xmlns:m="http://schemas.openxmlformats.org/officeDocument/2006/math">
                              <m:r>
                                <a:rPr lang="en-AS" sz="1100" b="1" i="0" u="none" smtClean="0">
                                  <a:latin typeface="Cambria Math" panose="02040503050406030204" pitchFamily="18" charset="0"/>
                                  <a:ea typeface="Inter" panose="020B0604020202020204" charset="0"/>
                                </a:rPr>
                                <m:t>𝐧</m:t>
                              </m:r>
                              <m:r>
                                <a:rPr lang="en-AS" sz="1100" b="1" i="1" u="none" smtClean="0">
                                  <a:latin typeface="Cambria Math" panose="02040503050406030204" pitchFamily="18" charset="0"/>
                                  <a:ea typeface="Inter" panose="020B0604020202020204" charset="0"/>
                                </a:rPr>
                                <m:t>𝒔</m:t>
                              </m:r>
                            </m:oMath>
                          </a14:m>
                          <a:endParaRPr lang="en-IN" sz="1100"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IN" sz="80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𝐼𝑀𝐶𝑈</m:t>
                                    </m:r>
                                    <m:r>
                                      <a:rPr lang="en-AS" sz="800" b="0" i="1" u="none" smtClean="0">
                                        <a:latin typeface="Cambria Math" panose="02040503050406030204" pitchFamily="18" charset="0"/>
                                        <a:ea typeface="Inter" panose="020B0604020202020204" charset="0"/>
                                      </a:rPr>
                                      <m:t>,</m:t>
                                    </m:r>
                                    <m:r>
                                      <a:rPr lang="en-AS" sz="800" b="0" i="1" u="none" smtClean="0">
                                        <a:latin typeface="Cambria Math" panose="02040503050406030204" pitchFamily="18" charset="0"/>
                                        <a:ea typeface="Inter" panose="020B0604020202020204" charset="0"/>
                                      </a:rPr>
                                      <m:t>𝑡𝑜𝑡𝑎𝑙</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(1)</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(2)</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(3)</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(4)</m:t>
                                    </m:r>
                                  </m:sub>
                                </m:sSub>
                                <m:r>
                                  <a:rPr lang="en-AS" sz="800" b="0" i="1" u="none" smtClean="0">
                                    <a:latin typeface="Cambria Math" panose="02040503050406030204" pitchFamily="18" charset="0"/>
                                    <a:ea typeface="Inter" panose="020B0604020202020204" charset="0"/>
                                  </a:rPr>
                                  <m:t>+</m:t>
                                </m:r>
                                <m:sSub>
                                  <m:sSubPr>
                                    <m:ctrlPr>
                                      <a:rPr lang="en-AS" sz="800" b="0" i="1" u="none" smtClean="0">
                                        <a:latin typeface="Cambria Math" panose="02040503050406030204" pitchFamily="18" charset="0"/>
                                        <a:ea typeface="Inter" panose="020B0604020202020204" charset="0"/>
                                      </a:rPr>
                                    </m:ctrlPr>
                                  </m:sSubPr>
                                  <m:e>
                                    <m:r>
                                      <a:rPr lang="en-AS" sz="800" b="0" i="1" u="none" smtClean="0">
                                        <a:latin typeface="Cambria Math" panose="02040503050406030204" pitchFamily="18" charset="0"/>
                                        <a:ea typeface="Inter" panose="020B0604020202020204" charset="0"/>
                                      </a:rPr>
                                      <m:t>𝐸</m:t>
                                    </m:r>
                                  </m:e>
                                  <m:sub>
                                    <m:r>
                                      <a:rPr lang="en-AS" sz="800" b="0" i="1" u="none" smtClean="0">
                                        <a:latin typeface="Cambria Math" panose="02040503050406030204" pitchFamily="18" charset="0"/>
                                        <a:ea typeface="Inter" panose="020B0604020202020204" charset="0"/>
                                      </a:rPr>
                                      <m:t>𝑇𝐺</m:t>
                                    </m:r>
                                    <m:r>
                                      <a:rPr lang="en-AS" sz="800" b="0" i="1" u="none" smtClean="0">
                                        <a:latin typeface="Cambria Math" panose="02040503050406030204" pitchFamily="18" charset="0"/>
                                        <a:ea typeface="Inter" panose="020B0604020202020204" charset="0"/>
                                      </a:rPr>
                                      <m:t>,</m:t>
                                    </m:r>
                                    <m:r>
                                      <a:rPr lang="en-AS" sz="800" b="0" i="1" u="none" smtClean="0">
                                        <a:latin typeface="Cambria Math" panose="02040503050406030204" pitchFamily="18" charset="0"/>
                                        <a:ea typeface="Inter" panose="020B0604020202020204" charset="0"/>
                                      </a:rPr>
                                      <m:t>𝑡𝑜𝑡𝑎𝑙</m:t>
                                    </m:r>
                                  </m:sub>
                                </m:sSub>
                              </m:oMath>
                            </m:oMathPara>
                          </a14:m>
                          <a:endParaRPr lang="en-AS" sz="800" u="none" dirty="0">
                            <a:latin typeface="Inter" panose="020B0604020202020204" charset="0"/>
                            <a:ea typeface="Inter" panose="020B0604020202020204" charset="0"/>
                          </a:endParaRPr>
                        </a:p>
                        <a:p>
                          <a:pPr algn="ctr"/>
                          <a:endParaRPr lang="en-AS" sz="800" u="none" dirty="0">
                            <a:latin typeface="Inter" panose="020B0604020202020204" charset="0"/>
                            <a:ea typeface="Inter" panose="020B0604020202020204" charset="0"/>
                          </a:endParaRPr>
                        </a:p>
                        <a:p>
                          <a:pPr algn="ctr"/>
                          <a:r>
                            <a:rPr lang="en-US" sz="800" u="none" dirty="0">
                              <a:latin typeface="Inter" panose="020B0604020202020204" charset="0"/>
                              <a:ea typeface="Inter" panose="020B0604020202020204" charset="0"/>
                            </a:rPr>
                            <a:t>61.066</a:t>
                          </a:r>
                          <a:r>
                            <a:rPr lang="en-AS" sz="800" u="none" dirty="0">
                              <a:latin typeface="Inter" panose="020B0604020202020204" charset="0"/>
                              <a:ea typeface="Inter" panose="020B0604020202020204" charset="0"/>
                            </a:rPr>
                            <a:t> = 10.138 + 3.4231 + 0.7511 + 5.22</a:t>
                          </a:r>
                          <a:r>
                            <a:rPr lang="en-US" sz="800" u="none" dirty="0">
                              <a:latin typeface="Inter" panose="020B0604020202020204" charset="0"/>
                              <a:ea typeface="Inter" panose="020B0604020202020204" charset="0"/>
                            </a:rPr>
                            <a:t> + 41.534</a:t>
                          </a:r>
                          <a:endParaRPr lang="en-IN" sz="800" u="none" dirty="0">
                            <a:latin typeface="Inter" panose="020B0604020202020204" charset="0"/>
                            <a:ea typeface="Inter" panose="020B0604020202020204" charset="0"/>
                          </a:endParaRPr>
                        </a:p>
                        <a:p>
                          <a:endParaRPr lang="en-IN" sz="800" u="none" dirty="0">
                            <a:latin typeface="Inter" panose="020B0604020202020204" charset="0"/>
                            <a:ea typeface="Inter"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S" sz="800" u="none" dirty="0">
                              <a:latin typeface="Inter" panose="020B0604020202020204" charset="0"/>
                              <a:ea typeface="Inter" panose="020B0604020202020204" charset="0"/>
                            </a:rPr>
                            <a:t>6.13 x 8.445</a:t>
                          </a:r>
                          <a:endParaRPr lang="en-IN" sz="800"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S" sz="1100" u="none" dirty="0">
                              <a:latin typeface="Inter" panose="020B0604020202020204" charset="0"/>
                              <a:ea typeface="Inter" panose="020B0604020202020204" charset="0"/>
                            </a:rPr>
                            <a:t>51.767</a:t>
                          </a:r>
                          <a:endParaRPr lang="en-IN" sz="1100" u="none" dirty="0">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931485"/>
                      </a:ext>
                    </a:extLst>
                  </a:tr>
                </a:tbl>
              </a:graphicData>
            </a:graphic>
          </p:graphicFrame>
        </mc:Choice>
        <mc:Fallback xmlns="">
          <p:graphicFrame>
            <p:nvGraphicFramePr>
              <p:cNvPr id="8" name="Table 8">
                <a:extLst>
                  <a:ext uri="{FF2B5EF4-FFF2-40B4-BE49-F238E27FC236}">
                    <a16:creationId xmlns:a16="http://schemas.microsoft.com/office/drawing/2014/main" id="{89641D67-8820-C807-A656-FCCDC7574D2D}"/>
                  </a:ext>
                </a:extLst>
              </p:cNvPr>
              <p:cNvGraphicFramePr>
                <a:graphicFrameLocks noGrp="1"/>
              </p:cNvGraphicFramePr>
              <p:nvPr>
                <p:extLst>
                  <p:ext uri="{D42A27DB-BD31-4B8C-83A1-F6EECF244321}">
                    <p14:modId xmlns:p14="http://schemas.microsoft.com/office/powerpoint/2010/main" val="955197917"/>
                  </p:ext>
                </p:extLst>
              </p:nvPr>
            </p:nvGraphicFramePr>
            <p:xfrm>
              <a:off x="607219" y="1398606"/>
              <a:ext cx="7879064" cy="2951544"/>
            </p:xfrm>
            <a:graphic>
              <a:graphicData uri="http://schemas.openxmlformats.org/drawingml/2006/table">
                <a:tbl>
                  <a:tblPr firstRow="1" bandRow="1">
                    <a:effectLst>
                      <a:outerShdw blurRad="50800" dist="38100" dir="13500000" algn="br" rotWithShape="0">
                        <a:prstClr val="black">
                          <a:alpha val="40000"/>
                        </a:prstClr>
                      </a:outerShdw>
                    </a:effectLst>
                    <a:tableStyleId>{AEB3C8B2-1355-44FA-A4E7-679EF4B2B628}</a:tableStyleId>
                  </a:tblPr>
                  <a:tblGrid>
                    <a:gridCol w="1969766">
                      <a:extLst>
                        <a:ext uri="{9D8B030D-6E8A-4147-A177-3AD203B41FA5}">
                          <a16:colId xmlns:a16="http://schemas.microsoft.com/office/drawing/2014/main" val="2554039461"/>
                        </a:ext>
                      </a:extLst>
                    </a:gridCol>
                    <a:gridCol w="1969766">
                      <a:extLst>
                        <a:ext uri="{9D8B030D-6E8A-4147-A177-3AD203B41FA5}">
                          <a16:colId xmlns:a16="http://schemas.microsoft.com/office/drawing/2014/main" val="3902223049"/>
                        </a:ext>
                      </a:extLst>
                    </a:gridCol>
                    <a:gridCol w="1969766">
                      <a:extLst>
                        <a:ext uri="{9D8B030D-6E8A-4147-A177-3AD203B41FA5}">
                          <a16:colId xmlns:a16="http://schemas.microsoft.com/office/drawing/2014/main" val="3039667192"/>
                        </a:ext>
                      </a:extLst>
                    </a:gridCol>
                    <a:gridCol w="984883">
                      <a:extLst>
                        <a:ext uri="{9D8B030D-6E8A-4147-A177-3AD203B41FA5}">
                          <a16:colId xmlns:a16="http://schemas.microsoft.com/office/drawing/2014/main" val="277861872"/>
                        </a:ext>
                      </a:extLst>
                    </a:gridCol>
                    <a:gridCol w="984883">
                      <a:extLst>
                        <a:ext uri="{9D8B030D-6E8A-4147-A177-3AD203B41FA5}">
                          <a16:colId xmlns:a16="http://schemas.microsoft.com/office/drawing/2014/main" val="870381775"/>
                        </a:ext>
                      </a:extLst>
                    </a:gridCol>
                  </a:tblGrid>
                  <a:tr h="274320">
                    <a:tc row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21" t="-15385" r="-301235" b="-439560"/>
                          </a:stretch>
                        </a:blipFill>
                      </a:tcPr>
                    </a:tc>
                    <a:tc rowSpan="2">
                      <a:txBody>
                        <a:bodyPr/>
                        <a:lstStyle/>
                        <a:p>
                          <a:pPr algn="ctr"/>
                          <a:r>
                            <a:rPr lang="en-US" sz="1200" b="1" u="none">
                              <a:latin typeface="Inter" panose="020B0604020202020204" charset="0"/>
                              <a:ea typeface="Inter" panose="020B0604020202020204" charset="0"/>
                            </a:rPr>
                            <a:t>D</a:t>
                          </a:r>
                          <a:r>
                            <a:rPr lang="en-AS" sz="1200" b="1" u="none">
                              <a:latin typeface="Inter" panose="020B0604020202020204" charset="0"/>
                              <a:ea typeface="Inter" panose="020B0604020202020204" charset="0"/>
                            </a:rPr>
                            <a:t>ELAY</a:t>
                          </a:r>
                          <a:r>
                            <a:rPr lang="en-US" sz="1200" b="1" u="none">
                              <a:latin typeface="Inter" panose="020B0604020202020204" charset="0"/>
                              <a:ea typeface="Inter" panose="020B0604020202020204" charset="0"/>
                            </a:rPr>
                            <a:t> (</a:t>
                          </a:r>
                          <a:r>
                            <a:rPr lang="en-AS" sz="1200" b="1" u="none">
                              <a:latin typeface="Inter" panose="020B0604020202020204" charset="0"/>
                              <a:ea typeface="Inter" panose="020B0604020202020204" charset="0"/>
                            </a:rPr>
                            <a:t>I</a:t>
                          </a:r>
                          <a:r>
                            <a:rPr lang="en-US" sz="1200" b="1" u="none">
                              <a:latin typeface="Inter" panose="020B0604020202020204" charset="0"/>
                              <a:ea typeface="Inter" panose="020B0604020202020204" charset="0"/>
                            </a:rPr>
                            <a:t>/</a:t>
                          </a:r>
                          <a:r>
                            <a:rPr lang="en-AS" sz="1200" b="1" u="none">
                              <a:latin typeface="Inter" panose="020B0604020202020204" charset="0"/>
                              <a:ea typeface="Inter" panose="020B0604020202020204" charset="0"/>
                            </a:rPr>
                            <a:t>P</a:t>
                          </a:r>
                          <a:r>
                            <a:rPr lang="en-US" sz="1200" b="1" u="none">
                              <a:latin typeface="Inter" panose="020B0604020202020204" charset="0"/>
                              <a:ea typeface="Inter" panose="020B0604020202020204" charset="0"/>
                            </a:rPr>
                            <a:t> – </a:t>
                          </a:r>
                          <a:r>
                            <a:rPr lang="en-AS" sz="1200" b="1" u="none">
                              <a:latin typeface="Inter" panose="020B0604020202020204" charset="0"/>
                              <a:ea typeface="Inter" panose="020B0604020202020204" charset="0"/>
                            </a:rPr>
                            <a:t>O</a:t>
                          </a:r>
                          <a:r>
                            <a:rPr lang="en-US" sz="1200" b="1" u="none">
                              <a:latin typeface="Inter" panose="020B0604020202020204" charset="0"/>
                              <a:ea typeface="Inter" panose="020B0604020202020204" charset="0"/>
                            </a:rPr>
                            <a:t>/</a:t>
                          </a:r>
                          <a:r>
                            <a:rPr lang="en-AS" sz="1200" b="1" u="none">
                              <a:latin typeface="Inter" panose="020B0604020202020204" charset="0"/>
                              <a:ea typeface="Inter" panose="020B0604020202020204" charset="0"/>
                            </a:rPr>
                            <a:t>P</a:t>
                          </a:r>
                          <a:r>
                            <a:rPr lang="en-US" sz="1200" b="1" u="none">
                              <a:latin typeface="Inter" panose="020B0604020202020204" charset="0"/>
                              <a:ea typeface="Inter" panose="020B0604020202020204" charset="0"/>
                            </a:rPr>
                            <a:t>)</a:t>
                          </a:r>
                          <a:endParaRPr lang="en-IN" sz="1200" b="1"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row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4012" t="-15385" r="-101543" b="-439560"/>
                          </a:stretch>
                        </a:blipFill>
                      </a:tcPr>
                    </a:tc>
                    <a:tc gridSpan="2">
                      <a:txBody>
                        <a:bodyPr/>
                        <a:lstStyle/>
                        <a:p>
                          <a:pPr algn="ctr"/>
                          <a:r>
                            <a:rPr lang="en-US" sz="1200" b="1" u="none">
                              <a:latin typeface="Inter" panose="020B0604020202020204" charset="0"/>
                              <a:ea typeface="Inter" panose="020B0604020202020204" charset="0"/>
                            </a:rPr>
                            <a:t>L</a:t>
                          </a:r>
                          <a:r>
                            <a:rPr lang="en-AS" sz="1200" b="1" u="none">
                              <a:latin typeface="Inter" panose="020B0604020202020204" charset="0"/>
                              <a:ea typeface="Inter" panose="020B0604020202020204" charset="0"/>
                            </a:rPr>
                            <a:t>AYOUT</a:t>
                          </a:r>
                          <a:endParaRPr lang="en-IN" sz="1200" b="1"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hMerge="1">
                      <a:txBody>
                        <a:bodyPr/>
                        <a:lstStyle/>
                        <a:p>
                          <a:endParaRPr lang="en-IN"/>
                        </a:p>
                      </a:txBody>
                      <a:tcPr/>
                    </a:tc>
                    <a:extLst>
                      <a:ext uri="{0D108BD9-81ED-4DB2-BD59-A6C34878D82A}">
                        <a16:rowId xmlns:a16="http://schemas.microsoft.com/office/drawing/2014/main" val="1660988937"/>
                      </a:ext>
                    </a:extLst>
                  </a:tr>
                  <a:tr h="278448">
                    <a:tc vMerge="1">
                      <a:txBody>
                        <a:bodyPr/>
                        <a:lstStyle/>
                        <a:p>
                          <a:pPr algn="ctr"/>
                          <a:endParaRPr lang="en-IN" sz="1200" b="1"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vMerge="1">
                      <a:txBody>
                        <a:bodyPr/>
                        <a:lstStyle/>
                        <a:p>
                          <a:pPr algn="ctr"/>
                          <a:endParaRPr lang="en-IN" sz="1200" b="1"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vMerge="1">
                      <a:txBody>
                        <a:bodyPr/>
                        <a:lstStyle/>
                        <a:p>
                          <a:pPr algn="ctr"/>
                          <a:endParaRPr lang="en-IN" sz="1200" b="1"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AS" sz="1200" b="1" u="none">
                              <a:latin typeface="Inter" panose="020B0604020202020204" charset="0"/>
                              <a:ea typeface="Inter" panose="020B0604020202020204" charset="0"/>
                            </a:rPr>
                            <a:t>W x H</a:t>
                          </a:r>
                          <a:endParaRPr lang="en-IN" sz="1200" b="1"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07407" t="-128261" r="-3704" b="-869565"/>
                          </a:stretch>
                        </a:blipFill>
                      </a:tcPr>
                    </a:tc>
                    <a:extLst>
                      <a:ext uri="{0D108BD9-81ED-4DB2-BD59-A6C34878D82A}">
                        <a16:rowId xmlns:a16="http://schemas.microsoft.com/office/drawing/2014/main" val="3856878232"/>
                      </a:ext>
                    </a:extLst>
                  </a:tr>
                  <a:tr h="718312">
                    <a:tc>
                      <a:txBody>
                        <a:bodyPr/>
                        <a:lstStyle/>
                        <a:p>
                          <a:pPr algn="ctr"/>
                          <a:r>
                            <a:rPr lang="en-US" sz="1200" b="1" u="none">
                              <a:latin typeface="Inter" panose="020B0604020202020204" charset="0"/>
                              <a:ea typeface="Inter" panose="020B0604020202020204" charset="0"/>
                            </a:rPr>
                            <a:t>3-</a:t>
                          </a:r>
                          <a:r>
                            <a:rPr lang="en-AS" sz="1200" b="1" u="none">
                              <a:latin typeface="Inter" panose="020B0604020202020204" charset="0"/>
                              <a:ea typeface="Inter" panose="020B0604020202020204" charset="0"/>
                            </a:rPr>
                            <a:t>bi</a:t>
                          </a:r>
                          <a:r>
                            <a:rPr lang="en-US" sz="1200" b="1" u="none">
                              <a:latin typeface="Inter" panose="020B0604020202020204" charset="0"/>
                              <a:ea typeface="Inter" panose="020B0604020202020204" charset="0"/>
                            </a:rPr>
                            <a:t>t</a:t>
                          </a:r>
                          <a:endParaRPr lang="en-IN" sz="1200" b="1"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4644" t="-88983" r="-202167" b="-23898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4012" t="-88983" r="-101543" b="-238983"/>
                          </a:stretch>
                        </a:blipFill>
                      </a:tcPr>
                    </a:tc>
                    <a:tc>
                      <a:txBody>
                        <a:bodyPr/>
                        <a:lstStyle/>
                        <a:p>
                          <a:pPr algn="ctr"/>
                          <a:r>
                            <a:rPr lang="en-AS" sz="800" u="none">
                              <a:latin typeface="Inter" panose="020B0604020202020204" charset="0"/>
                              <a:ea typeface="Inter" panose="020B0604020202020204" charset="0"/>
                            </a:rPr>
                            <a:t>5.755 x 6.925</a:t>
                          </a:r>
                          <a:endParaRPr lang="en-IN" sz="800"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S" sz="1100" u="none">
                              <a:latin typeface="Inter" panose="020B0604020202020204" charset="0"/>
                              <a:ea typeface="Inter" panose="020B0604020202020204" charset="0"/>
                            </a:rPr>
                            <a:t>39.853</a:t>
                          </a:r>
                          <a:endParaRPr lang="en-IN" sz="1100"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6452284"/>
                      </a:ext>
                    </a:extLst>
                  </a:tr>
                  <a:tr h="840232">
                    <a:tc>
                      <a:txBody>
                        <a:bodyPr/>
                        <a:lstStyle/>
                        <a:p>
                          <a:pPr algn="ctr"/>
                          <a:r>
                            <a:rPr lang="en-US" sz="1200" b="1" u="none">
                              <a:latin typeface="Inter" panose="020B0604020202020204" charset="0"/>
                              <a:ea typeface="Inter" panose="020B0604020202020204" charset="0"/>
                            </a:rPr>
                            <a:t>4-</a:t>
                          </a:r>
                          <a:r>
                            <a:rPr lang="en-AS" sz="1200" b="1" u="none">
                              <a:latin typeface="Inter" panose="020B0604020202020204" charset="0"/>
                              <a:ea typeface="Inter" panose="020B0604020202020204" charset="0"/>
                            </a:rPr>
                            <a:t>b</a:t>
                          </a:r>
                          <a:r>
                            <a:rPr lang="en-US" sz="1200" b="1" u="none">
                              <a:latin typeface="Inter" panose="020B0604020202020204" charset="0"/>
                              <a:ea typeface="Inter" panose="020B0604020202020204" charset="0"/>
                            </a:rPr>
                            <a:t>it</a:t>
                          </a:r>
                          <a:endParaRPr lang="en-IN" sz="1200" b="1"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4644" t="-161594" r="-202167" b="-10434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4012" t="-161594" r="-101543" b="-104348"/>
                          </a:stretch>
                        </a:blipFill>
                      </a:tcPr>
                    </a:tc>
                    <a:tc>
                      <a:txBody>
                        <a:bodyPr/>
                        <a:lstStyle/>
                        <a:p>
                          <a:pPr algn="ctr"/>
                          <a:r>
                            <a:rPr lang="en-AS" sz="800" u="none">
                              <a:latin typeface="Inter" panose="020B0604020202020204" charset="0"/>
                              <a:ea typeface="Inter" panose="020B0604020202020204" charset="0"/>
                            </a:rPr>
                            <a:t>6.15 x 7.31</a:t>
                          </a:r>
                          <a:endParaRPr lang="en-IN" sz="800"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S" sz="1100" u="none">
                              <a:latin typeface="Inter" panose="020B0604020202020204" charset="0"/>
                              <a:ea typeface="Inter" panose="020B0604020202020204" charset="0"/>
                            </a:rPr>
                            <a:t>44.956</a:t>
                          </a:r>
                          <a:endParaRPr lang="en-IN" sz="1100"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8332353"/>
                      </a:ext>
                    </a:extLst>
                  </a:tr>
                  <a:tr h="840232">
                    <a:tc>
                      <a:txBody>
                        <a:bodyPr/>
                        <a:lstStyle/>
                        <a:p>
                          <a:pPr algn="ctr"/>
                          <a:r>
                            <a:rPr lang="en-US" sz="1200" b="1" u="none">
                              <a:latin typeface="Inter" panose="020B0604020202020204" charset="0"/>
                              <a:ea typeface="Inter" panose="020B0604020202020204" charset="0"/>
                            </a:rPr>
                            <a:t>5-</a:t>
                          </a:r>
                          <a:r>
                            <a:rPr lang="en-AS" sz="1200" b="1" u="none">
                              <a:latin typeface="Inter" panose="020B0604020202020204" charset="0"/>
                              <a:ea typeface="Inter" panose="020B0604020202020204" charset="0"/>
                            </a:rPr>
                            <a:t>b</a:t>
                          </a:r>
                          <a:r>
                            <a:rPr lang="en-US" sz="1200" b="1" u="none">
                              <a:latin typeface="Inter" panose="020B0604020202020204" charset="0"/>
                              <a:ea typeface="Inter" panose="020B0604020202020204" charset="0"/>
                            </a:rPr>
                            <a:t>it</a:t>
                          </a:r>
                          <a:endParaRPr lang="en-IN" sz="1200" b="1"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4644" t="-261594" r="-202167" b="-434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4012" t="-261594" r="-101543" b="-4348"/>
                          </a:stretch>
                        </a:blipFill>
                      </a:tcPr>
                    </a:tc>
                    <a:tc>
                      <a:txBody>
                        <a:bodyPr/>
                        <a:lstStyle/>
                        <a:p>
                          <a:pPr algn="ctr"/>
                          <a:r>
                            <a:rPr lang="en-AS" sz="800" u="none">
                              <a:latin typeface="Inter" panose="020B0604020202020204" charset="0"/>
                              <a:ea typeface="Inter" panose="020B0604020202020204" charset="0"/>
                            </a:rPr>
                            <a:t>6.13 x 8.445</a:t>
                          </a:r>
                          <a:endParaRPr lang="en-IN" sz="800"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S" sz="1100" u="none">
                              <a:latin typeface="Inter" panose="020B0604020202020204" charset="0"/>
                              <a:ea typeface="Inter" panose="020B0604020202020204" charset="0"/>
                            </a:rPr>
                            <a:t>51.767</a:t>
                          </a:r>
                          <a:endParaRPr lang="en-IN" sz="1100" u="none">
                            <a:latin typeface="Inter" panose="020B0604020202020204" charset="0"/>
                            <a:ea typeface="Inter"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931485"/>
                      </a:ext>
                    </a:extLst>
                  </a:tr>
                </a:tbl>
              </a:graphicData>
            </a:graphic>
          </p:graphicFrame>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C36F9BF-BFBC-C36D-3B73-37AE37B91742}"/>
                  </a:ext>
                </a:extLst>
              </p:cNvPr>
              <p:cNvSpPr txBox="1"/>
              <p:nvPr/>
            </p:nvSpPr>
            <p:spPr>
              <a:xfrm>
                <a:off x="607219" y="4405438"/>
                <a:ext cx="7879064" cy="276999"/>
              </a:xfrm>
              <a:prstGeom prst="rect">
                <a:avLst/>
              </a:prstGeom>
              <a:noFill/>
            </p:spPr>
            <p:txBody>
              <a:bodyPr wrap="square" rtlCol="0">
                <a:spAutoFit/>
              </a:bodyPr>
              <a:lstStyle/>
              <a:p>
                <a:pPr algn="ctr"/>
                <a:r>
                  <a:rPr lang="en-US" sz="1200" b="0" i="0" dirty="0">
                    <a:solidFill>
                      <a:srgbClr val="3B3916"/>
                    </a:solidFill>
                    <a:effectLst/>
                    <a:latin typeface="Inter" panose="020B0604020202020204" charset="0"/>
                    <a:ea typeface="Inter" panose="020B0604020202020204" charset="0"/>
                  </a:rPr>
                  <a:t>The results in the above table show that the properties vary linearly with </a:t>
                </a:r>
                <a14:m>
                  <m:oMath xmlns:m="http://schemas.openxmlformats.org/officeDocument/2006/math">
                    <m:sSub>
                      <m:sSubPr>
                        <m:ctrlPr>
                          <a:rPr lang="en-US" sz="1200" b="0" i="1" smtClean="0">
                            <a:solidFill>
                              <a:srgbClr val="3B3916"/>
                            </a:solidFill>
                            <a:effectLst/>
                            <a:latin typeface="Cambria Math" panose="02040503050406030204" pitchFamily="18" charset="0"/>
                            <a:ea typeface="Inter" panose="020B0604020202020204" charset="0"/>
                          </a:rPr>
                        </m:ctrlPr>
                      </m:sSubPr>
                      <m:e>
                        <m:r>
                          <a:rPr lang="en-US" sz="1200" b="0" i="1" smtClean="0">
                            <a:solidFill>
                              <a:srgbClr val="3B3916"/>
                            </a:solidFill>
                            <a:effectLst/>
                            <a:latin typeface="Cambria Math" panose="02040503050406030204" pitchFamily="18" charset="0"/>
                            <a:ea typeface="Inter" panose="020B0604020202020204" charset="0"/>
                          </a:rPr>
                          <m:t>𝑛</m:t>
                        </m:r>
                      </m:e>
                      <m:sub>
                        <m:r>
                          <a:rPr lang="en-US" sz="1200" b="0" i="1" smtClean="0">
                            <a:solidFill>
                              <a:srgbClr val="3B3916"/>
                            </a:solidFill>
                            <a:effectLst/>
                            <a:latin typeface="Cambria Math" panose="02040503050406030204" pitchFamily="18" charset="0"/>
                            <a:ea typeface="Inter" panose="020B0604020202020204" charset="0"/>
                          </a:rPr>
                          <m:t>𝑤</m:t>
                        </m:r>
                      </m:sub>
                    </m:sSub>
                  </m:oMath>
                </a14:m>
                <a:r>
                  <a:rPr lang="en-IN" sz="1200" dirty="0">
                    <a:solidFill>
                      <a:srgbClr val="3B3916"/>
                    </a:solidFill>
                    <a:latin typeface="Inter" panose="020B0604020202020204" charset="0"/>
                    <a:ea typeface="Inter" panose="020B0604020202020204" charset="0"/>
                  </a:rPr>
                  <a:t>.</a:t>
                </a:r>
              </a:p>
            </p:txBody>
          </p:sp>
        </mc:Choice>
        <mc:Fallback>
          <p:sp>
            <p:nvSpPr>
              <p:cNvPr id="2" name="TextBox 1">
                <a:extLst>
                  <a:ext uri="{FF2B5EF4-FFF2-40B4-BE49-F238E27FC236}">
                    <a16:creationId xmlns:a16="http://schemas.microsoft.com/office/drawing/2014/main" id="{2C36F9BF-BFBC-C36D-3B73-37AE37B91742}"/>
                  </a:ext>
                </a:extLst>
              </p:cNvPr>
              <p:cNvSpPr txBox="1">
                <a:spLocks noRot="1" noChangeAspect="1" noMove="1" noResize="1" noEditPoints="1" noAdjustHandles="1" noChangeArrowheads="1" noChangeShapeType="1" noTextEdit="1"/>
              </p:cNvSpPr>
              <p:nvPr/>
            </p:nvSpPr>
            <p:spPr>
              <a:xfrm>
                <a:off x="607219" y="4405438"/>
                <a:ext cx="7879064" cy="276999"/>
              </a:xfrm>
              <a:prstGeom prst="rect">
                <a:avLst/>
              </a:prstGeom>
              <a:blipFill>
                <a:blip r:embed="rId4"/>
                <a:stretch>
                  <a:fillRect t="-2222" b="-17778"/>
                </a:stretch>
              </a:blipFill>
            </p:spPr>
            <p:txBody>
              <a:bodyPr/>
              <a:lstStyle/>
              <a:p>
                <a:r>
                  <a:rPr lang="en-GB">
                    <a:noFill/>
                  </a:rPr>
                  <a:t> </a:t>
                </a:r>
              </a:p>
            </p:txBody>
          </p:sp>
        </mc:Fallback>
      </mc:AlternateContent>
    </p:spTree>
    <p:extLst>
      <p:ext uri="{BB962C8B-B14F-4D97-AF65-F5344CB8AC3E}">
        <p14:creationId xmlns:p14="http://schemas.microsoft.com/office/powerpoint/2010/main" val="318044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713225" y="2486075"/>
            <a:ext cx="77175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Conclusions</a:t>
            </a:r>
          </a:p>
        </p:txBody>
      </p:sp>
      <p:sp>
        <p:nvSpPr>
          <p:cNvPr id="249" name="Google Shape;249;p31"/>
          <p:cNvSpPr txBox="1">
            <a:spLocks noGrp="1"/>
          </p:cNvSpPr>
          <p:nvPr>
            <p:ph type="title" idx="2"/>
          </p:nvPr>
        </p:nvSpPr>
        <p:spPr>
          <a:xfrm>
            <a:off x="3847649" y="1452402"/>
            <a:ext cx="1475199" cy="841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50" name="Google Shape;250;p31"/>
          <p:cNvSpPr/>
          <p:nvPr/>
        </p:nvSpPr>
        <p:spPr>
          <a:xfrm>
            <a:off x="4058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514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970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59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8E77-9191-5EE9-4496-94A88E5E7538}"/>
              </a:ext>
            </a:extLst>
          </p:cNvPr>
          <p:cNvSpPr>
            <a:spLocks noGrp="1"/>
          </p:cNvSpPr>
          <p:nvPr>
            <p:ph type="title"/>
          </p:nvPr>
        </p:nvSpPr>
        <p:spPr/>
        <p:txBody>
          <a:bodyPr/>
          <a:lstStyle/>
          <a:p>
            <a:r>
              <a:rPr lang="en-US" dirty="0"/>
              <a:t>Conclusions</a:t>
            </a:r>
            <a:endParaRPr lang="en-GB" dirty="0"/>
          </a:p>
        </p:txBody>
      </p:sp>
      <p:sp>
        <p:nvSpPr>
          <p:cNvPr id="3" name="Text Placeholder 2">
            <a:extLst>
              <a:ext uri="{FF2B5EF4-FFF2-40B4-BE49-F238E27FC236}">
                <a16:creationId xmlns:a16="http://schemas.microsoft.com/office/drawing/2014/main" id="{229DB546-6255-C3C1-5CD2-AC0A3994D699}"/>
              </a:ext>
            </a:extLst>
          </p:cNvPr>
          <p:cNvSpPr>
            <a:spLocks noGrp="1"/>
          </p:cNvSpPr>
          <p:nvPr>
            <p:ph type="body" idx="1"/>
          </p:nvPr>
        </p:nvSpPr>
        <p:spPr>
          <a:xfrm>
            <a:off x="720000" y="2174205"/>
            <a:ext cx="7704000" cy="1133350"/>
          </a:xfrm>
        </p:spPr>
        <p:txBody>
          <a:bodyPr/>
          <a:lstStyle/>
          <a:p>
            <a:r>
              <a:rPr lang="en-US" sz="1400" dirty="0"/>
              <a:t>The design implemented in this paper succeeds in obtaining linear increase in delay, energy and area with increase in number of bits.</a:t>
            </a:r>
          </a:p>
          <a:p>
            <a:pPr marL="152400" indent="0">
              <a:buNone/>
            </a:pPr>
            <a:endParaRPr lang="en-US" sz="1400" dirty="0"/>
          </a:p>
          <a:p>
            <a:r>
              <a:rPr lang="en-US" sz="1400" dirty="0"/>
              <a:t>This was also verified in the simulations performed on 3-bit, 4-bit and 5-bit IMCUs.</a:t>
            </a:r>
            <a:endParaRPr lang="en-GB" sz="1400" dirty="0"/>
          </a:p>
        </p:txBody>
      </p:sp>
    </p:spTree>
    <p:extLst>
      <p:ext uri="{BB962C8B-B14F-4D97-AF65-F5344CB8AC3E}">
        <p14:creationId xmlns:p14="http://schemas.microsoft.com/office/powerpoint/2010/main" val="810707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713225" y="2486075"/>
            <a:ext cx="7717500" cy="1104900"/>
          </a:xfrm>
          <a:prstGeom prst="rect">
            <a:avLst/>
          </a:prstGeom>
        </p:spPr>
        <p:txBody>
          <a:bodyPr spcFirstLastPara="1" wrap="square" lIns="91425" tIns="91425" rIns="91425" bIns="91425" anchor="ctr" anchorCtr="0">
            <a:noAutofit/>
          </a:bodyPr>
          <a:lstStyle/>
          <a:p>
            <a:r>
              <a:rPr lang="en" sz="4400" dirty="0"/>
              <a:t>Future Work</a:t>
            </a:r>
          </a:p>
        </p:txBody>
      </p:sp>
      <p:sp>
        <p:nvSpPr>
          <p:cNvPr id="249" name="Google Shape;249;p31"/>
          <p:cNvSpPr txBox="1">
            <a:spLocks noGrp="1"/>
          </p:cNvSpPr>
          <p:nvPr>
            <p:ph type="title" idx="2"/>
          </p:nvPr>
        </p:nvSpPr>
        <p:spPr>
          <a:xfrm>
            <a:off x="3847649" y="1452402"/>
            <a:ext cx="1475199" cy="841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0" name="Google Shape;250;p31"/>
          <p:cNvSpPr/>
          <p:nvPr/>
        </p:nvSpPr>
        <p:spPr>
          <a:xfrm>
            <a:off x="4058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514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970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479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8E77-9191-5EE9-4496-94A88E5E7538}"/>
              </a:ext>
            </a:extLst>
          </p:cNvPr>
          <p:cNvSpPr>
            <a:spLocks noGrp="1"/>
          </p:cNvSpPr>
          <p:nvPr>
            <p:ph type="title"/>
          </p:nvPr>
        </p:nvSpPr>
        <p:spPr/>
        <p:txBody>
          <a:bodyPr/>
          <a:lstStyle/>
          <a:p>
            <a:r>
              <a:rPr lang="en-US" dirty="0"/>
              <a:t>Future Work</a:t>
            </a:r>
            <a:endParaRPr lang="en-GB" dirty="0"/>
          </a:p>
        </p:txBody>
      </p:sp>
      <p:sp>
        <p:nvSpPr>
          <p:cNvPr id="3" name="Text Placeholder 2">
            <a:extLst>
              <a:ext uri="{FF2B5EF4-FFF2-40B4-BE49-F238E27FC236}">
                <a16:creationId xmlns:a16="http://schemas.microsoft.com/office/drawing/2014/main" id="{229DB546-6255-C3C1-5CD2-AC0A3994D699}"/>
              </a:ext>
            </a:extLst>
          </p:cNvPr>
          <p:cNvSpPr>
            <a:spLocks noGrp="1"/>
          </p:cNvSpPr>
          <p:nvPr>
            <p:ph type="body" idx="1"/>
          </p:nvPr>
        </p:nvSpPr>
        <p:spPr>
          <a:xfrm>
            <a:off x="720000" y="1859757"/>
            <a:ext cx="7704000" cy="1990725"/>
          </a:xfrm>
        </p:spPr>
        <p:txBody>
          <a:bodyPr/>
          <a:lstStyle/>
          <a:p>
            <a:r>
              <a:rPr lang="en-US" dirty="0"/>
              <a:t>On simulating the circuit we found that for negative analog outputs, the widths for the PMOS and NMOS need to be varied, adjusting the strength of the pull-up and pull-down circuits. This issue can be resolved by using transmission gates in place of pass transistors at the cost of 4 additional transistors per bit.</a:t>
            </a:r>
          </a:p>
          <a:p>
            <a:endParaRPr lang="en-US" dirty="0"/>
          </a:p>
          <a:p>
            <a:r>
              <a:rPr lang="en-US" dirty="0"/>
              <a:t>The paper also performs a full system implementation of the proposed design using SRAM arrays, an ADC converter and a separate module for the IMCUs. We plan on doing this hardware implementation and try incorporating the earlier proposed change.</a:t>
            </a:r>
            <a:endParaRPr lang="en-GB" dirty="0"/>
          </a:p>
        </p:txBody>
      </p:sp>
    </p:spTree>
    <p:extLst>
      <p:ext uri="{BB962C8B-B14F-4D97-AF65-F5344CB8AC3E}">
        <p14:creationId xmlns:p14="http://schemas.microsoft.com/office/powerpoint/2010/main" val="2700017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8E77-9191-5EE9-4496-94A88E5E7538}"/>
              </a:ext>
            </a:extLst>
          </p:cNvPr>
          <p:cNvSpPr>
            <a:spLocks noGrp="1"/>
          </p:cNvSpPr>
          <p:nvPr>
            <p:ph type="title"/>
          </p:nvPr>
        </p:nvSpPr>
        <p:spPr/>
        <p:txBody>
          <a:bodyPr/>
          <a:lstStyle/>
          <a:p>
            <a:r>
              <a:rPr lang="en-US" dirty="0"/>
              <a:t>References</a:t>
            </a:r>
            <a:endParaRPr lang="en-GB" dirty="0"/>
          </a:p>
        </p:txBody>
      </p:sp>
      <p:sp>
        <p:nvSpPr>
          <p:cNvPr id="3" name="Text Placeholder 2">
            <a:extLst>
              <a:ext uri="{FF2B5EF4-FFF2-40B4-BE49-F238E27FC236}">
                <a16:creationId xmlns:a16="http://schemas.microsoft.com/office/drawing/2014/main" id="{229DB546-6255-C3C1-5CD2-AC0A3994D699}"/>
              </a:ext>
            </a:extLst>
          </p:cNvPr>
          <p:cNvSpPr>
            <a:spLocks noGrp="1"/>
          </p:cNvSpPr>
          <p:nvPr>
            <p:ph type="body" idx="1"/>
          </p:nvPr>
        </p:nvSpPr>
        <p:spPr/>
        <p:txBody>
          <a:bodyPr/>
          <a:lstStyle/>
          <a:p>
            <a:pPr marL="381000" indent="-228600">
              <a:buFont typeface="+mj-lt"/>
              <a:buAutoNum type="arabicPeriod"/>
            </a:pPr>
            <a:r>
              <a:rPr lang="en-US" dirty="0"/>
              <a:t>P. </a:t>
            </a:r>
            <a:r>
              <a:rPr lang="en-US" dirty="0" err="1"/>
              <a:t>Athe</a:t>
            </a:r>
            <a:r>
              <a:rPr lang="en-US" dirty="0"/>
              <a:t> and S. Dasgupta, "A comparative study of 6T, 8T and 9T </a:t>
            </a:r>
            <a:r>
              <a:rPr lang="en-US" dirty="0" err="1"/>
              <a:t>decanano</a:t>
            </a:r>
            <a:r>
              <a:rPr lang="en-US" dirty="0"/>
              <a:t> SRAM cell," in Proc. ISIEA, vol. 2, Oct. 2009, pp. 889-894. - </a:t>
            </a:r>
            <a:r>
              <a:rPr lang="en-GB" dirty="0">
                <a:hlinkClick r:id="rId2"/>
              </a:rPr>
              <a:t>Binder1.pdf (ijltet.org)</a:t>
            </a:r>
            <a:endParaRPr lang="en-GB" dirty="0"/>
          </a:p>
          <a:p>
            <a:pPr marL="381000" indent="-228600">
              <a:buFont typeface="+mj-lt"/>
              <a:buAutoNum type="arabicPeriod"/>
            </a:pPr>
            <a:r>
              <a:rPr lang="en-GB" dirty="0"/>
              <a:t>F.-J. Wang, G. C. </a:t>
            </a:r>
            <a:r>
              <a:rPr lang="en-GB" dirty="0" err="1"/>
              <a:t>Temes</a:t>
            </a:r>
            <a:r>
              <a:rPr lang="en-GB" dirty="0"/>
              <a:t>, and S. Law, “A quasi-passive CMOS pipeline D/A converter,” IEEE J. Solid-State Circuits, vol. 24, no. 6, pp. 1752–1755, Dec. 1989. - </a:t>
            </a:r>
            <a:r>
              <a:rPr lang="en-GB" dirty="0">
                <a:hlinkClick r:id="rId3"/>
              </a:rPr>
              <a:t>A quasi-passive CMOS pipeline D/A converter | IEEE Journals &amp; Magazine | IEEE Xplore</a:t>
            </a:r>
            <a:endParaRPr lang="en-GB" dirty="0"/>
          </a:p>
          <a:p>
            <a:pPr marL="381000" indent="-228600">
              <a:buFont typeface="+mj-lt"/>
              <a:buAutoNum type="arabicPeriod"/>
            </a:pPr>
            <a:r>
              <a:rPr lang="en-US" dirty="0"/>
              <a:t>E. H. Lee and S. S. Wong, “Analysis and design of a passive </a:t>
            </a:r>
            <a:r>
              <a:rPr lang="en-US" dirty="0" err="1"/>
              <a:t>switchedcapacitor</a:t>
            </a:r>
            <a:r>
              <a:rPr lang="en-US" dirty="0"/>
              <a:t> matrix multiplier for approximate computing,” IEEE J. </a:t>
            </a:r>
            <a:r>
              <a:rPr lang="en-US" dirty="0" err="1"/>
              <a:t>SolidState</a:t>
            </a:r>
            <a:r>
              <a:rPr lang="en-US" dirty="0"/>
              <a:t> Circuits, vol. 52, no. 1, pp. 261–271, Jan. 2017.</a:t>
            </a:r>
            <a:r>
              <a:rPr lang="en-GB" dirty="0"/>
              <a:t> - </a:t>
            </a:r>
            <a:r>
              <a:rPr lang="en-GB" dirty="0">
                <a:hlinkClick r:id="rId4"/>
              </a:rPr>
              <a:t>Analysis and Design of a Passive Switched-Capacitor Matrix Multiplier for Approximate Computing | IEEE Journals &amp; Magazine | IEEE Xplore</a:t>
            </a:r>
            <a:endParaRPr lang="en-GB" dirty="0"/>
          </a:p>
          <a:p>
            <a:pPr marL="381000" indent="-228600">
              <a:buFont typeface="+mj-lt"/>
              <a:buAutoNum type="arabicPeriod"/>
            </a:pPr>
            <a:r>
              <a:rPr lang="en-GB" dirty="0"/>
              <a:t>L. Kull et al., “A 24-to-72gs/s 8b time-interleaved SAR ADC with 2.0-to-3.3pj/conversion and 30db SNDR at Nyquist in 14nm CMOS </a:t>
            </a:r>
            <a:r>
              <a:rPr lang="en-GB" dirty="0" err="1"/>
              <a:t>FinFET</a:t>
            </a:r>
            <a:r>
              <a:rPr lang="en-GB" dirty="0"/>
              <a:t>,” in IEEE Int. Solid-State Circuits Conf. (ISSCC) Dig. Tech. Papers, Feb. 2018, pp. 358–360. - </a:t>
            </a:r>
            <a:r>
              <a:rPr lang="en-GB" dirty="0">
                <a:hlinkClick r:id="rId5"/>
              </a:rPr>
              <a:t>A 24-72-GS/s 8-b Time-Interleaved SAR ADC With 2.0-3.3-pJ/Conversion and &gt;30 dB SNDR at Nyquist in 14-nm CMOS </a:t>
            </a:r>
            <a:r>
              <a:rPr lang="en-GB" dirty="0" err="1">
                <a:hlinkClick r:id="rId5"/>
              </a:rPr>
              <a:t>FinFET</a:t>
            </a:r>
            <a:r>
              <a:rPr lang="en-GB" dirty="0">
                <a:hlinkClick r:id="rId5"/>
              </a:rPr>
              <a:t> | Request PDF (researchgate.net)</a:t>
            </a:r>
            <a:endParaRPr lang="en-GB" dirty="0"/>
          </a:p>
        </p:txBody>
      </p:sp>
    </p:spTree>
    <p:extLst>
      <p:ext uri="{BB962C8B-B14F-4D97-AF65-F5344CB8AC3E}">
        <p14:creationId xmlns:p14="http://schemas.microsoft.com/office/powerpoint/2010/main" val="2302023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707200" y="1103238"/>
            <a:ext cx="4294800" cy="7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58" name="Google Shape;258;p32"/>
          <p:cNvSpPr txBox="1">
            <a:spLocks noGrp="1"/>
          </p:cNvSpPr>
          <p:nvPr>
            <p:ph type="subTitle" idx="1"/>
          </p:nvPr>
        </p:nvSpPr>
        <p:spPr>
          <a:xfrm>
            <a:off x="707200" y="2157900"/>
            <a:ext cx="4294800" cy="2273870"/>
          </a:xfrm>
          <a:prstGeom prst="rect">
            <a:avLst/>
          </a:prstGeom>
        </p:spPr>
        <p:txBody>
          <a:bodyPr spcFirstLastPara="1" wrap="square" lIns="91425" tIns="91425" rIns="91425" bIns="91425" anchor="t" anchorCtr="0">
            <a:noAutofit/>
          </a:bodyPr>
          <a:lstStyle/>
          <a:p>
            <a:pPr marL="0" indent="0">
              <a:buNone/>
            </a:pPr>
            <a:r>
              <a:rPr lang="en" dirty="0"/>
              <a:t>The selected paper describes a novel architecture of an In-Memory Compute Unit (IMCU) for MAC (Multiply-Accumulate) operations.</a:t>
            </a:r>
            <a:endParaRPr lang="en-US" dirty="0"/>
          </a:p>
          <a:p>
            <a:pPr marL="0" indent="0">
              <a:buNone/>
            </a:pPr>
            <a:endParaRPr lang="en" dirty="0"/>
          </a:p>
          <a:p>
            <a:pPr marL="0" indent="0">
              <a:buNone/>
            </a:pPr>
            <a:r>
              <a:rPr lang="en" dirty="0"/>
              <a:t>The IMCU unit allows the analog computation of matrix-vector multiplication which are the base of all machine and deep learning applications.</a:t>
            </a:r>
          </a:p>
          <a:p>
            <a:pPr marL="0" indent="0">
              <a:buNone/>
            </a:pPr>
            <a:endParaRPr lang="en" dirty="0"/>
          </a:p>
          <a:p>
            <a:pPr marL="0" indent="0">
              <a:buNone/>
            </a:pPr>
            <a:r>
              <a:rPr lang="en" dirty="0"/>
              <a:t>The described MAC operations can be written in equation as follows:</a:t>
            </a:r>
          </a:p>
          <a:p>
            <a:pPr marL="0" indent="0">
              <a:buNone/>
            </a:pPr>
            <a:endParaRPr lang="en" dirty="0"/>
          </a:p>
          <a:p>
            <a:pPr marL="0" indent="0">
              <a:spcBef>
                <a:spcPts val="1000"/>
              </a:spcBef>
              <a:buNone/>
            </a:pPr>
            <a:endParaRPr lang="en" dirty="0"/>
          </a:p>
        </p:txBody>
      </p:sp>
      <p:sp>
        <p:nvSpPr>
          <p:cNvPr id="260" name="Google Shape;260;p32"/>
          <p:cNvSpPr/>
          <p:nvPr/>
        </p:nvSpPr>
        <p:spPr>
          <a:xfrm>
            <a:off x="707200" y="70662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1163200" y="70662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1619200" y="70662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4" descr="Chart, scatter chart&#10;&#10;Description automatically generated">
            <a:extLst>
              <a:ext uri="{FF2B5EF4-FFF2-40B4-BE49-F238E27FC236}">
                <a16:creationId xmlns:a16="http://schemas.microsoft.com/office/drawing/2014/main" id="{049F4B1D-EF16-9DA5-C49E-7FC39F42AA37}"/>
              </a:ext>
            </a:extLst>
          </p:cNvPr>
          <p:cNvPicPr>
            <a:picLocks noChangeAspect="1"/>
          </p:cNvPicPr>
          <p:nvPr/>
        </p:nvPicPr>
        <p:blipFill>
          <a:blip r:embed="rId3"/>
          <a:stretch>
            <a:fillRect/>
          </a:stretch>
        </p:blipFill>
        <p:spPr>
          <a:xfrm>
            <a:off x="5282293" y="2044932"/>
            <a:ext cx="3265714" cy="629093"/>
          </a:xfrm>
          <a:prstGeom prst="rect">
            <a:avLst/>
          </a:prstGeom>
          <a:effectLst>
            <a:outerShdw blurRad="50800" dist="38100" dir="2700000" algn="tl" rotWithShape="0">
              <a:prstClr val="black">
                <a:alpha val="40000"/>
              </a:prstClr>
            </a:outerShdw>
          </a:effectLst>
        </p:spPr>
      </p:pic>
      <p:pic>
        <p:nvPicPr>
          <p:cNvPr id="5" name="Picture 5" descr="Text, letter&#10;&#10;Description automatically generated">
            <a:extLst>
              <a:ext uri="{FF2B5EF4-FFF2-40B4-BE49-F238E27FC236}">
                <a16:creationId xmlns:a16="http://schemas.microsoft.com/office/drawing/2014/main" id="{8FFD49CC-074C-7C90-F609-970CDF50F9F8}"/>
              </a:ext>
            </a:extLst>
          </p:cNvPr>
          <p:cNvPicPr>
            <a:picLocks noChangeAspect="1"/>
          </p:cNvPicPr>
          <p:nvPr/>
        </p:nvPicPr>
        <p:blipFill>
          <a:blip r:embed="rId4"/>
          <a:stretch>
            <a:fillRect/>
          </a:stretch>
        </p:blipFill>
        <p:spPr>
          <a:xfrm>
            <a:off x="5363936" y="3791022"/>
            <a:ext cx="3184071" cy="712872"/>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0A3D77-7CBA-10D9-A7CA-AFB7D50DC783}"/>
                  </a:ext>
                </a:extLst>
              </p:cNvPr>
              <p:cNvSpPr txBox="1"/>
              <p:nvPr/>
            </p:nvSpPr>
            <p:spPr>
              <a:xfrm>
                <a:off x="5292499" y="2877910"/>
                <a:ext cx="32555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Inter" panose="020B0604020202020204" charset="0"/>
                    <a:ea typeface="Inter" panose="020B0604020202020204" charset="0"/>
                  </a:rPr>
                  <a:t>Each output element </a:t>
                </a:r>
                <a14:m>
                  <m:oMath xmlns:m="http://schemas.openxmlformats.org/officeDocument/2006/math">
                    <m:sSub>
                      <m:sSubPr>
                        <m:ctrlPr>
                          <a:rPr lang="en-US" sz="1200" i="1" smtClean="0">
                            <a:latin typeface="Cambria Math" panose="02040503050406030204" pitchFamily="18" charset="0"/>
                            <a:ea typeface="Inter" panose="020B0604020202020204" charset="0"/>
                          </a:rPr>
                        </m:ctrlPr>
                      </m:sSubPr>
                      <m:e>
                        <m:r>
                          <a:rPr lang="en-IN" sz="1200" b="0" i="1" smtClean="0">
                            <a:latin typeface="Cambria Math" panose="02040503050406030204" pitchFamily="18" charset="0"/>
                            <a:ea typeface="Inter" panose="020B0604020202020204" charset="0"/>
                          </a:rPr>
                          <m:t>𝑦</m:t>
                        </m:r>
                      </m:e>
                      <m:sub>
                        <m:r>
                          <a:rPr lang="en-IN" sz="1200" b="0" i="1" smtClean="0">
                            <a:latin typeface="Cambria Math" panose="02040503050406030204" pitchFamily="18" charset="0"/>
                            <a:ea typeface="Inter" panose="020B0604020202020204" charset="0"/>
                          </a:rPr>
                          <m:t>𝑚</m:t>
                        </m:r>
                      </m:sub>
                    </m:sSub>
                  </m:oMath>
                </a14:m>
                <a:r>
                  <a:rPr lang="en-US" sz="1200" dirty="0">
                    <a:latin typeface="Inter" panose="020B0604020202020204" charset="0"/>
                    <a:ea typeface="Inter" panose="020B0604020202020204" charset="0"/>
                  </a:rPr>
                  <a:t> can be represented as a sum of N products of </a:t>
                </a:r>
                <a14:m>
                  <m:oMath xmlns:m="http://schemas.openxmlformats.org/officeDocument/2006/math">
                    <m:sSub>
                      <m:sSubPr>
                        <m:ctrlPr>
                          <a:rPr lang="en-US" sz="1200" i="1" smtClean="0">
                            <a:latin typeface="Cambria Math" panose="02040503050406030204" pitchFamily="18" charset="0"/>
                            <a:ea typeface="Inter" panose="020B0604020202020204" charset="0"/>
                          </a:rPr>
                        </m:ctrlPr>
                      </m:sSubPr>
                      <m:e>
                        <m:r>
                          <a:rPr lang="en-US" sz="1200" b="0" i="1" smtClean="0">
                            <a:latin typeface="Cambria Math" panose="02040503050406030204" pitchFamily="18" charset="0"/>
                            <a:ea typeface="Inter" panose="020B0604020202020204" charset="0"/>
                          </a:rPr>
                          <m:t>𝑤</m:t>
                        </m:r>
                      </m:e>
                      <m:sub>
                        <m:r>
                          <a:rPr lang="en-US" sz="1200" b="0" i="1" smtClean="0">
                            <a:latin typeface="Cambria Math" panose="02040503050406030204" pitchFamily="18" charset="0"/>
                            <a:ea typeface="Inter" panose="020B0604020202020204" charset="0"/>
                          </a:rPr>
                          <m:t>𝑛</m:t>
                        </m:r>
                      </m:sub>
                    </m:sSub>
                  </m:oMath>
                </a14:m>
                <a:r>
                  <a:rPr lang="en-US" sz="1200" dirty="0">
                    <a:latin typeface="Inter" panose="020B0604020202020204" charset="0"/>
                    <a:ea typeface="Inter" panose="020B0604020202020204" charset="0"/>
                  </a:rPr>
                  <a:t> ,m and </a:t>
                </a:r>
                <a14:m>
                  <m:oMath xmlns:m="http://schemas.openxmlformats.org/officeDocument/2006/math">
                    <m:sSub>
                      <m:sSubPr>
                        <m:ctrlPr>
                          <a:rPr lang="en-US" sz="1200" i="1" smtClean="0">
                            <a:latin typeface="Cambria Math" panose="02040503050406030204" pitchFamily="18" charset="0"/>
                            <a:ea typeface="Inter" panose="020B0604020202020204" charset="0"/>
                          </a:rPr>
                        </m:ctrlPr>
                      </m:sSubPr>
                      <m:e>
                        <m:r>
                          <a:rPr lang="en-US" sz="1200" b="0" i="1" smtClean="0">
                            <a:latin typeface="Cambria Math" panose="02040503050406030204" pitchFamily="18" charset="0"/>
                            <a:ea typeface="Inter" panose="020B0604020202020204" charset="0"/>
                          </a:rPr>
                          <m:t>𝑥</m:t>
                        </m:r>
                      </m:e>
                      <m:sub>
                        <m:r>
                          <a:rPr lang="en-US" sz="1200" b="0" i="1" smtClean="0">
                            <a:latin typeface="Cambria Math" panose="02040503050406030204" pitchFamily="18" charset="0"/>
                            <a:ea typeface="Inter" panose="020B0604020202020204" charset="0"/>
                          </a:rPr>
                          <m:t>𝑛</m:t>
                        </m:r>
                        <m:r>
                          <a:rPr lang="en-US" sz="1200" b="0" i="1" smtClean="0">
                            <a:latin typeface="Cambria Math" panose="02040503050406030204" pitchFamily="18" charset="0"/>
                            <a:ea typeface="Inter" panose="020B0604020202020204" charset="0"/>
                          </a:rPr>
                          <m:t>.</m:t>
                        </m:r>
                      </m:sub>
                    </m:sSub>
                  </m:oMath>
                </a14:m>
                <a:endParaRPr lang="en-US" sz="1200" dirty="0">
                  <a:latin typeface="Inter" panose="020B0604020202020204" charset="0"/>
                  <a:ea typeface="Inter" panose="020B0604020202020204" charset="0"/>
                </a:endParaRPr>
              </a:p>
            </p:txBody>
          </p:sp>
        </mc:Choice>
        <mc:Fallback xmlns="">
          <p:sp>
            <p:nvSpPr>
              <p:cNvPr id="6" name="TextBox 5">
                <a:extLst>
                  <a:ext uri="{FF2B5EF4-FFF2-40B4-BE49-F238E27FC236}">
                    <a16:creationId xmlns:a16="http://schemas.microsoft.com/office/drawing/2014/main" id="{D30A3D77-7CBA-10D9-A7CA-AFB7D50DC783}"/>
                  </a:ext>
                </a:extLst>
              </p:cNvPr>
              <p:cNvSpPr txBox="1">
                <a:spLocks noRot="1" noChangeAspect="1" noMove="1" noResize="1" noEditPoints="1" noAdjustHandles="1" noChangeArrowheads="1" noChangeShapeType="1" noTextEdit="1"/>
              </p:cNvSpPr>
              <p:nvPr/>
            </p:nvSpPr>
            <p:spPr>
              <a:xfrm>
                <a:off x="5292499" y="2877910"/>
                <a:ext cx="3255508" cy="646331"/>
              </a:xfrm>
              <a:prstGeom prst="rect">
                <a:avLst/>
              </a:prstGeom>
              <a:blipFill>
                <a:blip r:embed="rId5"/>
                <a:stretch>
                  <a:fillRect b="-660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6AC578B-66EE-B56E-36BC-D6B3A707A127}"/>
              </a:ext>
            </a:extLst>
          </p:cNvPr>
          <p:cNvSpPr txBox="1"/>
          <p:nvPr/>
        </p:nvSpPr>
        <p:spPr>
          <a:xfrm>
            <a:off x="4114800" y="2115014"/>
            <a:ext cx="65" cy="215444"/>
          </a:xfrm>
          <a:prstGeom prst="rect">
            <a:avLst/>
          </a:prstGeom>
          <a:noFill/>
        </p:spPr>
        <p:txBody>
          <a:bodyPr wrap="none" lIns="0" tIns="0" rIns="0" bIns="0" rtlCol="0">
            <a:spAutoFit/>
          </a:bodyPr>
          <a:lstStyle/>
          <a:p>
            <a:endParaRPr lang="en-IN" dirty="0"/>
          </a:p>
        </p:txBody>
      </p:sp>
      <p:sp>
        <p:nvSpPr>
          <p:cNvPr id="3" name="TextBox 2">
            <a:extLst>
              <a:ext uri="{FF2B5EF4-FFF2-40B4-BE49-F238E27FC236}">
                <a16:creationId xmlns:a16="http://schemas.microsoft.com/office/drawing/2014/main" id="{F28134DF-FB6D-5DFB-0551-9DB426116422}"/>
              </a:ext>
            </a:extLst>
          </p:cNvPr>
          <p:cNvSpPr txBox="1"/>
          <p:nvPr/>
        </p:nvSpPr>
        <p:spPr>
          <a:xfrm>
            <a:off x="4114800" y="2115014"/>
            <a:ext cx="65" cy="215444"/>
          </a:xfrm>
          <a:prstGeom prst="rect">
            <a:avLst/>
          </a:prstGeom>
          <a:noFill/>
        </p:spPr>
        <p:txBody>
          <a:bodyPr wrap="none" lIns="0" tIns="0" rIns="0" bIns="0" rtlCol="0">
            <a:spAutoFit/>
          </a:bodyPr>
          <a:lstStyle/>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713250" y="1800275"/>
            <a:ext cx="7717500" cy="1104900"/>
          </a:xfrm>
          <a:prstGeom prst="rect">
            <a:avLst/>
          </a:prstGeom>
        </p:spPr>
        <p:txBody>
          <a:bodyPr spcFirstLastPara="1" wrap="square" lIns="91425" tIns="91425" rIns="91425" bIns="91425" anchor="ctr" anchorCtr="0">
            <a:noAutofit/>
          </a:bodyPr>
          <a:lstStyle/>
          <a:p>
            <a:r>
              <a:rPr lang="en" sz="4400" dirty="0"/>
              <a:t>Q&amp;A</a:t>
            </a:r>
          </a:p>
        </p:txBody>
      </p:sp>
      <p:sp>
        <p:nvSpPr>
          <p:cNvPr id="250" name="Google Shape;250;p31"/>
          <p:cNvSpPr/>
          <p:nvPr/>
        </p:nvSpPr>
        <p:spPr>
          <a:xfrm>
            <a:off x="4058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514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970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666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707200" y="1034783"/>
            <a:ext cx="4294800" cy="7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258" name="Google Shape;258;p32"/>
          <p:cNvSpPr txBox="1">
            <a:spLocks noGrp="1"/>
          </p:cNvSpPr>
          <p:nvPr>
            <p:ph type="subTitle" idx="1"/>
          </p:nvPr>
        </p:nvSpPr>
        <p:spPr>
          <a:xfrm>
            <a:off x="707200" y="1875402"/>
            <a:ext cx="4083310" cy="2793241"/>
          </a:xfrm>
          <a:prstGeom prst="rect">
            <a:avLst/>
          </a:prstGeom>
        </p:spPr>
        <p:txBody>
          <a:bodyPr spcFirstLastPara="1" wrap="square" lIns="91425" tIns="91425" rIns="91425" bIns="91425" anchor="t" anchorCtr="0">
            <a:noAutofit/>
          </a:bodyPr>
          <a:lstStyle/>
          <a:p>
            <a:pPr marL="171450" indent="-171450"/>
            <a:r>
              <a:rPr lang="en-US" b="0" i="0" dirty="0">
                <a:effectLst/>
                <a:latin typeface="Inter" panose="020B0604020202020204" charset="0"/>
                <a:ea typeface="Inter" panose="020B0604020202020204" charset="0"/>
              </a:rPr>
              <a:t>The conventional Von-Neumann architecture incurs time and energy costs when performing MAC operations by transferring matrix elements stored in memory units to a physically separated digital computation unit (ALU), creating a performance bottleneck.</a:t>
            </a:r>
          </a:p>
          <a:p>
            <a:pPr marL="0" indent="0">
              <a:buNone/>
            </a:pPr>
            <a:endParaRPr lang="en-US" b="0" i="0" dirty="0">
              <a:effectLst/>
              <a:latin typeface="Inter" panose="020B0604020202020204" charset="0"/>
              <a:ea typeface="Inter" panose="020B0604020202020204" charset="0"/>
            </a:endParaRPr>
          </a:p>
          <a:p>
            <a:pPr marL="171450" indent="-171450"/>
            <a:r>
              <a:rPr lang="en-US" b="0" i="0" dirty="0">
                <a:effectLst/>
                <a:latin typeface="Inter" panose="020B0604020202020204" charset="0"/>
                <a:ea typeface="Inter" panose="020B0604020202020204" charset="0"/>
              </a:rPr>
              <a:t>Thus, through the user of IMCUs, all computational primitives required are executed within the memory subsystem resulting in energy efficient and faster computation. </a:t>
            </a:r>
          </a:p>
          <a:p>
            <a:pPr marL="0" indent="0">
              <a:buNone/>
            </a:pPr>
            <a:endParaRPr lang="en-US" b="0" i="0" dirty="0">
              <a:effectLst/>
              <a:latin typeface="Inter" panose="020B0604020202020204" charset="0"/>
              <a:ea typeface="Inter" panose="020B0604020202020204" charset="0"/>
            </a:endParaRPr>
          </a:p>
          <a:p>
            <a:pPr marL="171450" indent="-171450"/>
            <a:r>
              <a:rPr lang="en-US" b="0" i="0" dirty="0">
                <a:effectLst/>
                <a:latin typeface="Inter" panose="020B0604020202020204" charset="0"/>
                <a:ea typeface="Inter" panose="020B0604020202020204" charset="0"/>
              </a:rPr>
              <a:t>The representation below shows the major differences</a:t>
            </a:r>
            <a:br>
              <a:rPr lang="en-US" dirty="0">
                <a:latin typeface="Inter" panose="020B0604020202020204" charset="0"/>
                <a:ea typeface="Inter" panose="020B0604020202020204" charset="0"/>
              </a:rPr>
            </a:br>
            <a:r>
              <a:rPr lang="en-US" b="0" i="0" dirty="0">
                <a:effectLst/>
                <a:latin typeface="Inter" panose="020B0604020202020204" charset="0"/>
                <a:ea typeface="Inter" panose="020B0604020202020204" charset="0"/>
              </a:rPr>
              <a:t>between the two architectures.</a:t>
            </a:r>
            <a:endParaRPr lang="en" dirty="0">
              <a:latin typeface="Inter" panose="020B0604020202020204" charset="0"/>
              <a:ea typeface="Inter" panose="020B0604020202020204" charset="0"/>
            </a:endParaRPr>
          </a:p>
        </p:txBody>
      </p:sp>
      <p:sp>
        <p:nvSpPr>
          <p:cNvPr id="260" name="Google Shape;260;p32"/>
          <p:cNvSpPr/>
          <p:nvPr/>
        </p:nvSpPr>
        <p:spPr>
          <a:xfrm>
            <a:off x="707200" y="70662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1163200" y="70662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1619200" y="706625"/>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a:extLst>
              <a:ext uri="{FF2B5EF4-FFF2-40B4-BE49-F238E27FC236}">
                <a16:creationId xmlns:a16="http://schemas.microsoft.com/office/drawing/2014/main" id="{FCF83D94-8617-4789-2E13-D95FDF648C8C}"/>
              </a:ext>
            </a:extLst>
          </p:cNvPr>
          <p:cNvPicPr>
            <a:picLocks noChangeAspect="1"/>
          </p:cNvPicPr>
          <p:nvPr/>
        </p:nvPicPr>
        <p:blipFill>
          <a:blip r:embed="rId3"/>
          <a:stretch>
            <a:fillRect/>
          </a:stretch>
        </p:blipFill>
        <p:spPr>
          <a:xfrm>
            <a:off x="4790510" y="1875402"/>
            <a:ext cx="4049771" cy="1892417"/>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6D12C0DB-CADD-3744-E0D1-DE7E267CD5E2}"/>
              </a:ext>
            </a:extLst>
          </p:cNvPr>
          <p:cNvSpPr txBox="1"/>
          <p:nvPr/>
        </p:nvSpPr>
        <p:spPr>
          <a:xfrm>
            <a:off x="4899101" y="4022312"/>
            <a:ext cx="3795766" cy="646331"/>
          </a:xfrm>
          <a:prstGeom prst="rect">
            <a:avLst/>
          </a:prstGeom>
          <a:noFill/>
        </p:spPr>
        <p:txBody>
          <a:bodyPr wrap="square" rtlCol="0">
            <a:spAutoFit/>
          </a:bodyPr>
          <a:lstStyle/>
          <a:p>
            <a:r>
              <a:rPr lang="en-US" sz="1200" b="0" i="0" dirty="0">
                <a:solidFill>
                  <a:srgbClr val="3B3916"/>
                </a:solidFill>
                <a:effectLst/>
                <a:latin typeface="Inter" panose="020B0604020202020204" charset="0"/>
                <a:ea typeface="Inter" panose="020B0604020202020204" charset="0"/>
              </a:rPr>
              <a:t>Figure 1: a) Conventional Von-Neumann Architecture. b) In-Memory Computation based Architecture with IMC units</a:t>
            </a:r>
            <a:endParaRPr lang="en-IN" sz="1200" dirty="0">
              <a:solidFill>
                <a:srgbClr val="3B3916"/>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3431873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713225" y="2486075"/>
            <a:ext cx="77175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Proposed IMCU CIRCUIT</a:t>
            </a:r>
          </a:p>
        </p:txBody>
      </p:sp>
      <p:sp>
        <p:nvSpPr>
          <p:cNvPr id="249" name="Google Shape;249;p31"/>
          <p:cNvSpPr txBox="1">
            <a:spLocks noGrp="1"/>
          </p:cNvSpPr>
          <p:nvPr>
            <p:ph type="title" idx="2"/>
          </p:nvPr>
        </p:nvSpPr>
        <p:spPr>
          <a:xfrm>
            <a:off x="3847650" y="1452402"/>
            <a:ext cx="1334400" cy="841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0" name="Google Shape;250;p31"/>
          <p:cNvSpPr/>
          <p:nvPr/>
        </p:nvSpPr>
        <p:spPr>
          <a:xfrm>
            <a:off x="4058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514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970850" y="3846600"/>
            <a:ext cx="114300" cy="11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93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33"/>
          <p:cNvSpPr txBox="1">
            <a:spLocks noGrp="1"/>
          </p:cNvSpPr>
          <p:nvPr>
            <p:ph type="title"/>
          </p:nvPr>
        </p:nvSpPr>
        <p:spPr>
          <a:xfrm>
            <a:off x="713225" y="539500"/>
            <a:ext cx="7717500" cy="7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IMCU Circuit</a:t>
            </a:r>
            <a:endParaRPr/>
          </a:p>
        </p:txBody>
      </p:sp>
      <p:grpSp>
        <p:nvGrpSpPr>
          <p:cNvPr id="274" name="Google Shape;274;p33"/>
          <p:cNvGrpSpPr/>
          <p:nvPr/>
        </p:nvGrpSpPr>
        <p:grpSpPr>
          <a:xfrm>
            <a:off x="5467519" y="1753689"/>
            <a:ext cx="411352" cy="411376"/>
            <a:chOff x="4932894" y="2750577"/>
            <a:chExt cx="411352" cy="411376"/>
          </a:xfrm>
        </p:grpSpPr>
        <p:sp>
          <p:nvSpPr>
            <p:cNvPr id="275" name="Google Shape;275;p33"/>
            <p:cNvSpPr/>
            <p:nvPr/>
          </p:nvSpPr>
          <p:spPr>
            <a:xfrm>
              <a:off x="5005479" y="2871520"/>
              <a:ext cx="193528" cy="193645"/>
            </a:xfrm>
            <a:custGeom>
              <a:avLst/>
              <a:gdLst/>
              <a:ahLst/>
              <a:cxnLst/>
              <a:rect l="l" t="t" r="r" b="b"/>
              <a:pathLst>
                <a:path w="8244" h="8249" extrusionOk="0">
                  <a:moveTo>
                    <a:pt x="4122" y="0"/>
                  </a:moveTo>
                  <a:cubicBezTo>
                    <a:pt x="1846" y="0"/>
                    <a:pt x="0" y="1852"/>
                    <a:pt x="0" y="4122"/>
                  </a:cubicBezTo>
                  <a:cubicBezTo>
                    <a:pt x="0" y="6397"/>
                    <a:pt x="1846" y="8249"/>
                    <a:pt x="4122" y="8249"/>
                  </a:cubicBezTo>
                  <a:cubicBezTo>
                    <a:pt x="6398" y="8249"/>
                    <a:pt x="8244" y="6397"/>
                    <a:pt x="8244" y="4122"/>
                  </a:cubicBezTo>
                  <a:cubicBezTo>
                    <a:pt x="8244" y="3279"/>
                    <a:pt x="7989" y="2490"/>
                    <a:pt x="7551" y="1833"/>
                  </a:cubicBezTo>
                  <a:lnTo>
                    <a:pt x="6762" y="2517"/>
                  </a:lnTo>
                  <a:cubicBezTo>
                    <a:pt x="7049" y="2988"/>
                    <a:pt x="7213" y="3535"/>
                    <a:pt x="7213" y="4122"/>
                  </a:cubicBezTo>
                  <a:cubicBezTo>
                    <a:pt x="7213" y="5827"/>
                    <a:pt x="5828" y="7214"/>
                    <a:pt x="4122" y="7214"/>
                  </a:cubicBezTo>
                  <a:cubicBezTo>
                    <a:pt x="2417" y="7214"/>
                    <a:pt x="1030" y="5827"/>
                    <a:pt x="1030" y="4122"/>
                  </a:cubicBezTo>
                  <a:cubicBezTo>
                    <a:pt x="1030" y="2417"/>
                    <a:pt x="2417" y="1031"/>
                    <a:pt x="4122" y="1031"/>
                  </a:cubicBezTo>
                  <a:cubicBezTo>
                    <a:pt x="4870" y="1031"/>
                    <a:pt x="5554" y="1296"/>
                    <a:pt x="6087" y="1738"/>
                  </a:cubicBezTo>
                  <a:lnTo>
                    <a:pt x="6872" y="1058"/>
                  </a:lnTo>
                  <a:cubicBezTo>
                    <a:pt x="6142" y="402"/>
                    <a:pt x="5180" y="0"/>
                    <a:pt x="4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5053837" y="2919902"/>
              <a:ext cx="96811" cy="96764"/>
            </a:xfrm>
            <a:custGeom>
              <a:avLst/>
              <a:gdLst/>
              <a:ahLst/>
              <a:cxnLst/>
              <a:rect l="l" t="t" r="r" b="b"/>
              <a:pathLst>
                <a:path w="4124" h="4122" extrusionOk="0">
                  <a:moveTo>
                    <a:pt x="2062" y="1"/>
                  </a:moveTo>
                  <a:cubicBezTo>
                    <a:pt x="927" y="1"/>
                    <a:pt x="1" y="927"/>
                    <a:pt x="1" y="2061"/>
                  </a:cubicBezTo>
                  <a:cubicBezTo>
                    <a:pt x="1" y="3202"/>
                    <a:pt x="927" y="4122"/>
                    <a:pt x="2062" y="4122"/>
                  </a:cubicBezTo>
                  <a:cubicBezTo>
                    <a:pt x="3197" y="4122"/>
                    <a:pt x="4123" y="3202"/>
                    <a:pt x="4123" y="2061"/>
                  </a:cubicBezTo>
                  <a:cubicBezTo>
                    <a:pt x="4123" y="1733"/>
                    <a:pt x="4045" y="1423"/>
                    <a:pt x="3909" y="1145"/>
                  </a:cubicBezTo>
                  <a:lnTo>
                    <a:pt x="2737" y="2152"/>
                  </a:lnTo>
                  <a:lnTo>
                    <a:pt x="2062" y="1377"/>
                  </a:lnTo>
                  <a:lnTo>
                    <a:pt x="3234" y="365"/>
                  </a:lnTo>
                  <a:cubicBezTo>
                    <a:pt x="2901" y="138"/>
                    <a:pt x="2495"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4932894" y="2798935"/>
              <a:ext cx="354942" cy="363017"/>
            </a:xfrm>
            <a:custGeom>
              <a:avLst/>
              <a:gdLst/>
              <a:ahLst/>
              <a:cxnLst/>
              <a:rect l="l" t="t" r="r" b="b"/>
              <a:pathLst>
                <a:path w="15120" h="15464" extrusionOk="0">
                  <a:moveTo>
                    <a:pt x="7214" y="1"/>
                  </a:moveTo>
                  <a:cubicBezTo>
                    <a:pt x="3234" y="1"/>
                    <a:pt x="1" y="3239"/>
                    <a:pt x="1" y="7214"/>
                  </a:cubicBezTo>
                  <a:cubicBezTo>
                    <a:pt x="1" y="9175"/>
                    <a:pt x="784" y="10958"/>
                    <a:pt x="2062" y="12262"/>
                  </a:cubicBezTo>
                  <a:lnTo>
                    <a:pt x="2062" y="15463"/>
                  </a:lnTo>
                  <a:lnTo>
                    <a:pt x="3092" y="15463"/>
                  </a:lnTo>
                  <a:lnTo>
                    <a:pt x="3092" y="13132"/>
                  </a:lnTo>
                  <a:cubicBezTo>
                    <a:pt x="4259" y="13949"/>
                    <a:pt x="5681" y="14432"/>
                    <a:pt x="7214" y="14432"/>
                  </a:cubicBezTo>
                  <a:cubicBezTo>
                    <a:pt x="8746" y="14432"/>
                    <a:pt x="10168" y="13949"/>
                    <a:pt x="11336" y="13132"/>
                  </a:cubicBezTo>
                  <a:lnTo>
                    <a:pt x="11336" y="15463"/>
                  </a:lnTo>
                  <a:lnTo>
                    <a:pt x="12367" y="15463"/>
                  </a:lnTo>
                  <a:lnTo>
                    <a:pt x="12367" y="12262"/>
                  </a:lnTo>
                  <a:cubicBezTo>
                    <a:pt x="14865" y="9708"/>
                    <a:pt x="15120" y="5733"/>
                    <a:pt x="12986" y="2892"/>
                  </a:cubicBezTo>
                  <a:lnTo>
                    <a:pt x="12986" y="2892"/>
                  </a:lnTo>
                  <a:lnTo>
                    <a:pt x="11422" y="4251"/>
                  </a:lnTo>
                  <a:cubicBezTo>
                    <a:pt x="12020" y="5089"/>
                    <a:pt x="12367" y="6111"/>
                    <a:pt x="12367" y="7214"/>
                  </a:cubicBezTo>
                  <a:cubicBezTo>
                    <a:pt x="12367" y="10060"/>
                    <a:pt x="10054" y="12372"/>
                    <a:pt x="7214" y="12372"/>
                  </a:cubicBezTo>
                  <a:cubicBezTo>
                    <a:pt x="4374" y="12372"/>
                    <a:pt x="2062" y="10060"/>
                    <a:pt x="2062" y="7214"/>
                  </a:cubicBezTo>
                  <a:cubicBezTo>
                    <a:pt x="2062" y="4374"/>
                    <a:pt x="4374" y="2062"/>
                    <a:pt x="7214" y="2062"/>
                  </a:cubicBezTo>
                  <a:cubicBezTo>
                    <a:pt x="8581" y="2062"/>
                    <a:pt x="9827" y="2600"/>
                    <a:pt x="10748" y="3471"/>
                  </a:cubicBezTo>
                  <a:lnTo>
                    <a:pt x="12312" y="2117"/>
                  </a:lnTo>
                  <a:cubicBezTo>
                    <a:pt x="11007" y="808"/>
                    <a:pt x="9202" y="1"/>
                    <a:pt x="7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5221895" y="2750577"/>
              <a:ext cx="122352" cy="116248"/>
            </a:xfrm>
            <a:custGeom>
              <a:avLst/>
              <a:gdLst/>
              <a:ahLst/>
              <a:cxnLst/>
              <a:rect l="l" t="t" r="r" b="b"/>
              <a:pathLst>
                <a:path w="5212" h="4952" extrusionOk="0">
                  <a:moveTo>
                    <a:pt x="2116" y="0"/>
                  </a:moveTo>
                  <a:lnTo>
                    <a:pt x="2116" y="2340"/>
                  </a:lnTo>
                  <a:lnTo>
                    <a:pt x="1" y="4177"/>
                  </a:lnTo>
                  <a:cubicBezTo>
                    <a:pt x="243" y="4419"/>
                    <a:pt x="470" y="4678"/>
                    <a:pt x="675" y="4952"/>
                  </a:cubicBezTo>
                  <a:lnTo>
                    <a:pt x="2836" y="3083"/>
                  </a:lnTo>
                  <a:lnTo>
                    <a:pt x="5208" y="3092"/>
                  </a:lnTo>
                  <a:lnTo>
                    <a:pt x="5212" y="2061"/>
                  </a:lnTo>
                  <a:lnTo>
                    <a:pt x="3147" y="2052"/>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82D0A7DC-1DCD-7132-3DD6-681C87CFF524}"/>
              </a:ext>
            </a:extLst>
          </p:cNvPr>
          <p:cNvSpPr txBox="1"/>
          <p:nvPr/>
        </p:nvSpPr>
        <p:spPr>
          <a:xfrm>
            <a:off x="1598340" y="4591395"/>
            <a:ext cx="6542049" cy="276999"/>
          </a:xfrm>
          <a:prstGeom prst="rect">
            <a:avLst/>
          </a:prstGeom>
          <a:noFill/>
        </p:spPr>
        <p:txBody>
          <a:bodyPr wrap="square" rtlCol="0">
            <a:spAutoFit/>
          </a:bodyPr>
          <a:lstStyle/>
          <a:p>
            <a:r>
              <a:rPr lang="fr-FR" sz="1200" b="0" i="0" dirty="0">
                <a:solidFill>
                  <a:srgbClr val="3B3916"/>
                </a:solidFill>
                <a:effectLst/>
                <a:latin typeface="Inter" panose="020B0604020202020204" charset="0"/>
                <a:ea typeface="Inter" panose="020B0604020202020204" charset="0"/>
              </a:rPr>
              <a:t>Figure 2: a) DAC Conversion b) </a:t>
            </a:r>
            <a:r>
              <a:rPr lang="fr-FR" sz="1200" b="0" i="0" dirty="0" err="1">
                <a:solidFill>
                  <a:srgbClr val="3B3916"/>
                </a:solidFill>
                <a:effectLst/>
                <a:latin typeface="Inter" panose="020B0604020202020204" charset="0"/>
                <a:ea typeface="Inter" panose="020B0604020202020204" charset="0"/>
              </a:rPr>
              <a:t>Analog</a:t>
            </a:r>
            <a:r>
              <a:rPr lang="fr-FR" sz="1200" b="0" i="0" dirty="0">
                <a:solidFill>
                  <a:srgbClr val="3B3916"/>
                </a:solidFill>
                <a:effectLst/>
                <a:latin typeface="Inter" panose="020B0604020202020204" charset="0"/>
                <a:ea typeface="Inter" panose="020B0604020202020204" charset="0"/>
              </a:rPr>
              <a:t> Multiplication c) </a:t>
            </a:r>
            <a:r>
              <a:rPr lang="fr-FR" sz="1200" b="0" i="0" dirty="0" err="1">
                <a:solidFill>
                  <a:srgbClr val="3B3916"/>
                </a:solidFill>
                <a:effectLst/>
                <a:latin typeface="Inter" panose="020B0604020202020204" charset="0"/>
                <a:ea typeface="Inter" panose="020B0604020202020204" charset="0"/>
              </a:rPr>
              <a:t>Analog</a:t>
            </a:r>
            <a:r>
              <a:rPr lang="fr-FR" sz="1200" b="0" i="0" dirty="0">
                <a:solidFill>
                  <a:srgbClr val="3B3916"/>
                </a:solidFill>
                <a:effectLst/>
                <a:latin typeface="Inter" panose="020B0604020202020204" charset="0"/>
                <a:ea typeface="Inter" panose="020B0604020202020204" charset="0"/>
              </a:rPr>
              <a:t> Accumulation</a:t>
            </a:r>
            <a:endParaRPr lang="en-IN" sz="1200" dirty="0">
              <a:solidFill>
                <a:srgbClr val="3B3916"/>
              </a:solidFill>
              <a:latin typeface="Inter" panose="020B0604020202020204" charset="0"/>
              <a:ea typeface="Inter" panose="020B0604020202020204" charset="0"/>
            </a:endParaRPr>
          </a:p>
        </p:txBody>
      </p:sp>
      <p:pic>
        <p:nvPicPr>
          <p:cNvPr id="3" name="Picture 2">
            <a:extLst>
              <a:ext uri="{FF2B5EF4-FFF2-40B4-BE49-F238E27FC236}">
                <a16:creationId xmlns:a16="http://schemas.microsoft.com/office/drawing/2014/main" id="{E9101F25-04AA-83A2-7940-A578E019B5FF}"/>
              </a:ext>
            </a:extLst>
          </p:cNvPr>
          <p:cNvPicPr>
            <a:picLocks noChangeAspect="1"/>
          </p:cNvPicPr>
          <p:nvPr/>
        </p:nvPicPr>
        <p:blipFill>
          <a:blip r:embed="rId3"/>
          <a:stretch>
            <a:fillRect/>
          </a:stretch>
        </p:blipFill>
        <p:spPr>
          <a:xfrm>
            <a:off x="567928" y="1471256"/>
            <a:ext cx="8008144" cy="2897745"/>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33"/>
          <p:cNvSpPr txBox="1">
            <a:spLocks noGrp="1"/>
          </p:cNvSpPr>
          <p:nvPr>
            <p:ph type="title"/>
          </p:nvPr>
        </p:nvSpPr>
        <p:spPr>
          <a:xfrm>
            <a:off x="713225" y="539500"/>
            <a:ext cx="7717500" cy="7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DAC Conversion</a:t>
            </a:r>
            <a:endParaRPr dirty="0"/>
          </a:p>
        </p:txBody>
      </p:sp>
      <p:grpSp>
        <p:nvGrpSpPr>
          <p:cNvPr id="274" name="Google Shape;274;p33"/>
          <p:cNvGrpSpPr/>
          <p:nvPr/>
        </p:nvGrpSpPr>
        <p:grpSpPr>
          <a:xfrm>
            <a:off x="5467519" y="1753689"/>
            <a:ext cx="411352" cy="411376"/>
            <a:chOff x="4932894" y="2750577"/>
            <a:chExt cx="411352" cy="411376"/>
          </a:xfrm>
        </p:grpSpPr>
        <p:sp>
          <p:nvSpPr>
            <p:cNvPr id="275" name="Google Shape;275;p33"/>
            <p:cNvSpPr/>
            <p:nvPr/>
          </p:nvSpPr>
          <p:spPr>
            <a:xfrm>
              <a:off x="5005479" y="2871520"/>
              <a:ext cx="193528" cy="193645"/>
            </a:xfrm>
            <a:custGeom>
              <a:avLst/>
              <a:gdLst/>
              <a:ahLst/>
              <a:cxnLst/>
              <a:rect l="l" t="t" r="r" b="b"/>
              <a:pathLst>
                <a:path w="8244" h="8249" extrusionOk="0">
                  <a:moveTo>
                    <a:pt x="4122" y="0"/>
                  </a:moveTo>
                  <a:cubicBezTo>
                    <a:pt x="1846" y="0"/>
                    <a:pt x="0" y="1852"/>
                    <a:pt x="0" y="4122"/>
                  </a:cubicBezTo>
                  <a:cubicBezTo>
                    <a:pt x="0" y="6397"/>
                    <a:pt x="1846" y="8249"/>
                    <a:pt x="4122" y="8249"/>
                  </a:cubicBezTo>
                  <a:cubicBezTo>
                    <a:pt x="6398" y="8249"/>
                    <a:pt x="8244" y="6397"/>
                    <a:pt x="8244" y="4122"/>
                  </a:cubicBezTo>
                  <a:cubicBezTo>
                    <a:pt x="8244" y="3279"/>
                    <a:pt x="7989" y="2490"/>
                    <a:pt x="7551" y="1833"/>
                  </a:cubicBezTo>
                  <a:lnTo>
                    <a:pt x="6762" y="2517"/>
                  </a:lnTo>
                  <a:cubicBezTo>
                    <a:pt x="7049" y="2988"/>
                    <a:pt x="7213" y="3535"/>
                    <a:pt x="7213" y="4122"/>
                  </a:cubicBezTo>
                  <a:cubicBezTo>
                    <a:pt x="7213" y="5827"/>
                    <a:pt x="5828" y="7214"/>
                    <a:pt x="4122" y="7214"/>
                  </a:cubicBezTo>
                  <a:cubicBezTo>
                    <a:pt x="2417" y="7214"/>
                    <a:pt x="1030" y="5827"/>
                    <a:pt x="1030" y="4122"/>
                  </a:cubicBezTo>
                  <a:cubicBezTo>
                    <a:pt x="1030" y="2417"/>
                    <a:pt x="2417" y="1031"/>
                    <a:pt x="4122" y="1031"/>
                  </a:cubicBezTo>
                  <a:cubicBezTo>
                    <a:pt x="4870" y="1031"/>
                    <a:pt x="5554" y="1296"/>
                    <a:pt x="6087" y="1738"/>
                  </a:cubicBezTo>
                  <a:lnTo>
                    <a:pt x="6872" y="1058"/>
                  </a:lnTo>
                  <a:cubicBezTo>
                    <a:pt x="6142" y="402"/>
                    <a:pt x="5180" y="0"/>
                    <a:pt x="4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5053837" y="2919902"/>
              <a:ext cx="96811" cy="96764"/>
            </a:xfrm>
            <a:custGeom>
              <a:avLst/>
              <a:gdLst/>
              <a:ahLst/>
              <a:cxnLst/>
              <a:rect l="l" t="t" r="r" b="b"/>
              <a:pathLst>
                <a:path w="4124" h="4122" extrusionOk="0">
                  <a:moveTo>
                    <a:pt x="2062" y="1"/>
                  </a:moveTo>
                  <a:cubicBezTo>
                    <a:pt x="927" y="1"/>
                    <a:pt x="1" y="927"/>
                    <a:pt x="1" y="2061"/>
                  </a:cubicBezTo>
                  <a:cubicBezTo>
                    <a:pt x="1" y="3202"/>
                    <a:pt x="927" y="4122"/>
                    <a:pt x="2062" y="4122"/>
                  </a:cubicBezTo>
                  <a:cubicBezTo>
                    <a:pt x="3197" y="4122"/>
                    <a:pt x="4123" y="3202"/>
                    <a:pt x="4123" y="2061"/>
                  </a:cubicBezTo>
                  <a:cubicBezTo>
                    <a:pt x="4123" y="1733"/>
                    <a:pt x="4045" y="1423"/>
                    <a:pt x="3909" y="1145"/>
                  </a:cubicBezTo>
                  <a:lnTo>
                    <a:pt x="2737" y="2152"/>
                  </a:lnTo>
                  <a:lnTo>
                    <a:pt x="2062" y="1377"/>
                  </a:lnTo>
                  <a:lnTo>
                    <a:pt x="3234" y="365"/>
                  </a:lnTo>
                  <a:cubicBezTo>
                    <a:pt x="2901" y="138"/>
                    <a:pt x="2495"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4932894" y="2798935"/>
              <a:ext cx="354942" cy="363017"/>
            </a:xfrm>
            <a:custGeom>
              <a:avLst/>
              <a:gdLst/>
              <a:ahLst/>
              <a:cxnLst/>
              <a:rect l="l" t="t" r="r" b="b"/>
              <a:pathLst>
                <a:path w="15120" h="15464" extrusionOk="0">
                  <a:moveTo>
                    <a:pt x="7214" y="1"/>
                  </a:moveTo>
                  <a:cubicBezTo>
                    <a:pt x="3234" y="1"/>
                    <a:pt x="1" y="3239"/>
                    <a:pt x="1" y="7214"/>
                  </a:cubicBezTo>
                  <a:cubicBezTo>
                    <a:pt x="1" y="9175"/>
                    <a:pt x="784" y="10958"/>
                    <a:pt x="2062" y="12262"/>
                  </a:cubicBezTo>
                  <a:lnTo>
                    <a:pt x="2062" y="15463"/>
                  </a:lnTo>
                  <a:lnTo>
                    <a:pt x="3092" y="15463"/>
                  </a:lnTo>
                  <a:lnTo>
                    <a:pt x="3092" y="13132"/>
                  </a:lnTo>
                  <a:cubicBezTo>
                    <a:pt x="4259" y="13949"/>
                    <a:pt x="5681" y="14432"/>
                    <a:pt x="7214" y="14432"/>
                  </a:cubicBezTo>
                  <a:cubicBezTo>
                    <a:pt x="8746" y="14432"/>
                    <a:pt x="10168" y="13949"/>
                    <a:pt x="11336" y="13132"/>
                  </a:cubicBezTo>
                  <a:lnTo>
                    <a:pt x="11336" y="15463"/>
                  </a:lnTo>
                  <a:lnTo>
                    <a:pt x="12367" y="15463"/>
                  </a:lnTo>
                  <a:lnTo>
                    <a:pt x="12367" y="12262"/>
                  </a:lnTo>
                  <a:cubicBezTo>
                    <a:pt x="14865" y="9708"/>
                    <a:pt x="15120" y="5733"/>
                    <a:pt x="12986" y="2892"/>
                  </a:cubicBezTo>
                  <a:lnTo>
                    <a:pt x="12986" y="2892"/>
                  </a:lnTo>
                  <a:lnTo>
                    <a:pt x="11422" y="4251"/>
                  </a:lnTo>
                  <a:cubicBezTo>
                    <a:pt x="12020" y="5089"/>
                    <a:pt x="12367" y="6111"/>
                    <a:pt x="12367" y="7214"/>
                  </a:cubicBezTo>
                  <a:cubicBezTo>
                    <a:pt x="12367" y="10060"/>
                    <a:pt x="10054" y="12372"/>
                    <a:pt x="7214" y="12372"/>
                  </a:cubicBezTo>
                  <a:cubicBezTo>
                    <a:pt x="4374" y="12372"/>
                    <a:pt x="2062" y="10060"/>
                    <a:pt x="2062" y="7214"/>
                  </a:cubicBezTo>
                  <a:cubicBezTo>
                    <a:pt x="2062" y="4374"/>
                    <a:pt x="4374" y="2062"/>
                    <a:pt x="7214" y="2062"/>
                  </a:cubicBezTo>
                  <a:cubicBezTo>
                    <a:pt x="8581" y="2062"/>
                    <a:pt x="9827" y="2600"/>
                    <a:pt x="10748" y="3471"/>
                  </a:cubicBezTo>
                  <a:lnTo>
                    <a:pt x="12312" y="2117"/>
                  </a:lnTo>
                  <a:cubicBezTo>
                    <a:pt x="11007" y="808"/>
                    <a:pt x="9202" y="1"/>
                    <a:pt x="7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5221895" y="2750577"/>
              <a:ext cx="122352" cy="116248"/>
            </a:xfrm>
            <a:custGeom>
              <a:avLst/>
              <a:gdLst/>
              <a:ahLst/>
              <a:cxnLst/>
              <a:rect l="l" t="t" r="r" b="b"/>
              <a:pathLst>
                <a:path w="5212" h="4952" extrusionOk="0">
                  <a:moveTo>
                    <a:pt x="2116" y="0"/>
                  </a:moveTo>
                  <a:lnTo>
                    <a:pt x="2116" y="2340"/>
                  </a:lnTo>
                  <a:lnTo>
                    <a:pt x="1" y="4177"/>
                  </a:lnTo>
                  <a:cubicBezTo>
                    <a:pt x="243" y="4419"/>
                    <a:pt x="470" y="4678"/>
                    <a:pt x="675" y="4952"/>
                  </a:cubicBezTo>
                  <a:lnTo>
                    <a:pt x="2836" y="3083"/>
                  </a:lnTo>
                  <a:lnTo>
                    <a:pt x="5208" y="3092"/>
                  </a:lnTo>
                  <a:lnTo>
                    <a:pt x="5212" y="2061"/>
                  </a:lnTo>
                  <a:lnTo>
                    <a:pt x="3147" y="2052"/>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F60E681-77AA-B94B-79DC-CA8F7C171940}"/>
                  </a:ext>
                </a:extLst>
              </p:cNvPr>
              <p:cNvSpPr txBox="1"/>
              <p:nvPr/>
            </p:nvSpPr>
            <p:spPr>
              <a:xfrm>
                <a:off x="669048" y="1572852"/>
                <a:ext cx="7805853" cy="2405146"/>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3B3916"/>
                    </a:solidFill>
                    <a:latin typeface="Inter" panose="020B0604020202020204" charset="0"/>
                    <a:ea typeface="Inter" panose="020B0604020202020204" charset="0"/>
                  </a:rPr>
                  <a:t>DAC Conversion c</a:t>
                </a:r>
                <a:r>
                  <a:rPr lang="en-US" sz="1200" b="0" i="0" dirty="0">
                    <a:solidFill>
                      <a:srgbClr val="3B3916"/>
                    </a:solidFill>
                    <a:effectLst/>
                    <a:latin typeface="Inter" panose="020B0604020202020204" charset="0"/>
                    <a:ea typeface="Inter" panose="020B0604020202020204" charset="0"/>
                  </a:rPr>
                  <a:t>onverts the stored weight bits </a:t>
                </a:r>
                <a14:m>
                  <m:oMath xmlns:m="http://schemas.openxmlformats.org/officeDocument/2006/math">
                    <m:sSubSup>
                      <m:sSubSupPr>
                        <m:ctrlPr>
                          <a:rPr lang="en-US" sz="1200" b="0" i="1" smtClean="0">
                            <a:solidFill>
                              <a:srgbClr val="3B3916"/>
                            </a:solidFill>
                            <a:effectLst/>
                            <a:latin typeface="Cambria Math" panose="02040503050406030204" pitchFamily="18" charset="0"/>
                            <a:ea typeface="Inter" panose="020B0604020202020204" charset="0"/>
                          </a:rPr>
                        </m:ctrlPr>
                      </m:sSubSupPr>
                      <m:e>
                        <m:r>
                          <a:rPr lang="en-IN" sz="1200" b="0" i="1" smtClean="0">
                            <a:solidFill>
                              <a:srgbClr val="3B3916"/>
                            </a:solidFill>
                            <a:effectLst/>
                            <a:latin typeface="Cambria Math" panose="02040503050406030204" pitchFamily="18" charset="0"/>
                            <a:ea typeface="Inter" panose="020B0604020202020204" charset="0"/>
                          </a:rPr>
                          <m:t>𝑏</m:t>
                        </m:r>
                      </m:e>
                      <m:sub>
                        <m:r>
                          <a:rPr lang="en-IN" sz="1200" b="0" i="1" smtClean="0">
                            <a:solidFill>
                              <a:srgbClr val="3B3916"/>
                            </a:solidFill>
                            <a:effectLst/>
                            <a:latin typeface="Cambria Math" panose="02040503050406030204" pitchFamily="18" charset="0"/>
                            <a:ea typeface="Inter" panose="020B0604020202020204" charset="0"/>
                          </a:rPr>
                          <m:t>𝑛</m:t>
                        </m:r>
                      </m:sub>
                      <m:sup>
                        <m:r>
                          <a:rPr lang="en-IN" sz="1200" b="0" i="1" smtClean="0">
                            <a:solidFill>
                              <a:srgbClr val="3B3916"/>
                            </a:solidFill>
                            <a:effectLst/>
                            <a:latin typeface="Cambria Math" panose="02040503050406030204" pitchFamily="18" charset="0"/>
                            <a:ea typeface="Inter" panose="020B0604020202020204" charset="0"/>
                          </a:rPr>
                          <m:t>𝑘</m:t>
                        </m:r>
                      </m:sup>
                    </m:sSubSup>
                  </m:oMath>
                </a14:m>
                <a:r>
                  <a:rPr lang="en-US" sz="1200" b="0" i="0" dirty="0">
                    <a:solidFill>
                      <a:srgbClr val="3B3916"/>
                    </a:solidFill>
                    <a:effectLst/>
                    <a:latin typeface="Inter" panose="020B0604020202020204" charset="0"/>
                    <a:ea typeface="Inter" panose="020B0604020202020204" charset="0"/>
                  </a:rPr>
                  <a:t> into proportional voltages </a:t>
                </a:r>
                <a14:m>
                  <m:oMath xmlns:m="http://schemas.openxmlformats.org/officeDocument/2006/math">
                    <m:sSub>
                      <m:sSubPr>
                        <m:ctrlPr>
                          <a:rPr lang="en-US" sz="1200" b="0" i="1" smtClean="0">
                            <a:solidFill>
                              <a:srgbClr val="3B3916"/>
                            </a:solidFill>
                            <a:effectLst/>
                            <a:latin typeface="Cambria Math" panose="02040503050406030204" pitchFamily="18" charset="0"/>
                            <a:ea typeface="Inter" panose="020B0604020202020204" charset="0"/>
                          </a:rPr>
                        </m:ctrlPr>
                      </m:sSubPr>
                      <m:e>
                        <m:r>
                          <a:rPr lang="en-IN" sz="1200" b="0" i="1" smtClean="0">
                            <a:solidFill>
                              <a:srgbClr val="3B3916"/>
                            </a:solidFill>
                            <a:effectLst/>
                            <a:latin typeface="Cambria Math" panose="02040503050406030204" pitchFamily="18" charset="0"/>
                            <a:ea typeface="Inter" panose="020B0604020202020204" charset="0"/>
                          </a:rPr>
                          <m:t>𝑉</m:t>
                        </m:r>
                      </m:e>
                      <m:sub>
                        <m:r>
                          <a:rPr lang="en-IN" sz="1200" b="0" i="1" smtClean="0">
                            <a:solidFill>
                              <a:srgbClr val="3B3916"/>
                            </a:solidFill>
                            <a:effectLst/>
                            <a:latin typeface="Cambria Math" panose="02040503050406030204" pitchFamily="18" charset="0"/>
                            <a:ea typeface="Inter" panose="020B0604020202020204" charset="0"/>
                          </a:rPr>
                          <m:t>𝑤</m:t>
                        </m:r>
                        <m:r>
                          <a:rPr lang="en-IN" sz="1200" b="0" i="1" smtClean="0">
                            <a:solidFill>
                              <a:srgbClr val="3B3916"/>
                            </a:solidFill>
                            <a:effectLst/>
                            <a:latin typeface="Cambria Math" panose="02040503050406030204" pitchFamily="18" charset="0"/>
                            <a:ea typeface="Inter" panose="020B0604020202020204" charset="0"/>
                          </a:rPr>
                          <m:t>,</m:t>
                        </m:r>
                        <m:r>
                          <a:rPr lang="en-IN" sz="1200" b="0" i="1" smtClean="0">
                            <a:solidFill>
                              <a:srgbClr val="3B3916"/>
                            </a:solidFill>
                            <a:effectLst/>
                            <a:latin typeface="Cambria Math" panose="02040503050406030204" pitchFamily="18" charset="0"/>
                            <a:ea typeface="Inter" panose="020B0604020202020204" charset="0"/>
                          </a:rPr>
                          <m:t>𝑛</m:t>
                        </m:r>
                      </m:sub>
                    </m:sSub>
                  </m:oMath>
                </a14:m>
                <a:r>
                  <a:rPr lang="en-US" sz="1200" b="0" i="0" dirty="0">
                    <a:solidFill>
                      <a:srgbClr val="3B3916"/>
                    </a:solidFill>
                    <a:effectLst/>
                    <a:latin typeface="Inter" panose="020B0604020202020204" charset="0"/>
                    <a:ea typeface="Inter" panose="020B0604020202020204" charset="0"/>
                  </a:rPr>
                  <a:t>.</a:t>
                </a:r>
              </a:p>
              <a:p>
                <a:pPr marL="285750" indent="-2857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D/A converter is implemented from equally sized capacitors </a:t>
                </a:r>
                <a14:m>
                  <m:oMath xmlns:m="http://schemas.openxmlformats.org/officeDocument/2006/math">
                    <m:sSub>
                      <m:sSubPr>
                        <m:ctrlPr>
                          <a:rPr lang="en-US" sz="1200" b="0" i="1" smtClean="0">
                            <a:solidFill>
                              <a:srgbClr val="3B3916"/>
                            </a:solidFill>
                            <a:effectLst/>
                            <a:latin typeface="Cambria Math" panose="02040503050406030204" pitchFamily="18" charset="0"/>
                            <a:ea typeface="Inter" panose="020B0604020202020204" charset="0"/>
                          </a:rPr>
                        </m:ctrlPr>
                      </m:sSubPr>
                      <m:e>
                        <m:r>
                          <a:rPr lang="en-US" sz="1200" b="0" i="1" smtClean="0">
                            <a:solidFill>
                              <a:srgbClr val="3B3916"/>
                            </a:solidFill>
                            <a:effectLst/>
                            <a:latin typeface="Cambria Math" panose="02040503050406030204" pitchFamily="18" charset="0"/>
                            <a:ea typeface="Inter" panose="020B0604020202020204" charset="0"/>
                          </a:rPr>
                          <m:t>𝐶</m:t>
                        </m:r>
                      </m:e>
                      <m:sub>
                        <m:r>
                          <a:rPr lang="en-US" sz="1200" b="0" i="1" smtClean="0">
                            <a:solidFill>
                              <a:srgbClr val="3B3916"/>
                            </a:solidFill>
                            <a:effectLst/>
                            <a:latin typeface="Cambria Math" panose="02040503050406030204" pitchFamily="18" charset="0"/>
                            <a:ea typeface="Inter" panose="020B0604020202020204" charset="0"/>
                          </a:rPr>
                          <m:t>𝑘</m:t>
                        </m:r>
                      </m:sub>
                    </m:sSub>
                  </m:oMath>
                </a14:m>
                <a:r>
                  <a:rPr lang="en-US" sz="1200" b="0" i="0" dirty="0">
                    <a:solidFill>
                      <a:srgbClr val="3B3916"/>
                    </a:solidFill>
                    <a:effectLst/>
                    <a:latin typeface="Inter" panose="020B0604020202020204" charset="0"/>
                    <a:ea typeface="Inter" panose="020B0604020202020204" charset="0"/>
                  </a:rPr>
                  <a:t> interconnected through switches.</a:t>
                </a:r>
              </a:p>
              <a:p>
                <a:pPr marL="285750" indent="-2857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To conduct D/A conversion, a set of three non-overlapping digital pulse signals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US" sz="1200" i="1">
                            <a:solidFill>
                              <a:srgbClr val="3B3916"/>
                            </a:solidFill>
                            <a:latin typeface="Cambria Math" panose="02040503050406030204" pitchFamily="18" charset="0"/>
                            <a:ea typeface="Cambria Math" panose="02040503050406030204" pitchFamily="18" charset="0"/>
                          </a:rPr>
                          <m:t>𝜑</m:t>
                        </m:r>
                      </m:e>
                      <m:sub>
                        <m:r>
                          <a:rPr lang="en-US" sz="1200" b="0" i="1" smtClean="0">
                            <a:solidFill>
                              <a:srgbClr val="3B3916"/>
                            </a:solidFill>
                            <a:latin typeface="Cambria Math" panose="02040503050406030204" pitchFamily="18" charset="0"/>
                            <a:ea typeface="Cambria Math" panose="02040503050406030204" pitchFamily="18" charset="0"/>
                          </a:rPr>
                          <m:t>0</m:t>
                        </m:r>
                      </m:sub>
                    </m:sSub>
                  </m:oMath>
                </a14:m>
                <a:r>
                  <a:rPr lang="en-US" sz="1200" b="0" i="0" dirty="0">
                    <a:solidFill>
                      <a:srgbClr val="3B3916"/>
                    </a:solidFill>
                    <a:effectLst/>
                    <a:latin typeface="Inter" panose="020B0604020202020204" charset="0"/>
                    <a:ea typeface="Inter" panose="020B0604020202020204" charset="0"/>
                  </a:rPr>
                  <a:t>,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US" sz="1200" i="1">
                            <a:solidFill>
                              <a:srgbClr val="3B3916"/>
                            </a:solidFill>
                            <a:latin typeface="Cambria Math" panose="02040503050406030204" pitchFamily="18" charset="0"/>
                            <a:ea typeface="Cambria Math" panose="02040503050406030204" pitchFamily="18" charset="0"/>
                          </a:rPr>
                          <m:t>𝜑</m:t>
                        </m:r>
                      </m:e>
                      <m:sub>
                        <m:r>
                          <a:rPr lang="en-US" sz="1200" b="0" i="1" smtClean="0">
                            <a:solidFill>
                              <a:srgbClr val="3B3916"/>
                            </a:solidFill>
                            <a:latin typeface="Cambria Math" panose="02040503050406030204" pitchFamily="18" charset="0"/>
                            <a:ea typeface="Cambria Math" panose="02040503050406030204" pitchFamily="18" charset="0"/>
                          </a:rPr>
                          <m:t>1</m:t>
                        </m:r>
                      </m:sub>
                    </m:sSub>
                  </m:oMath>
                </a14:m>
                <a:r>
                  <a:rPr lang="en-US" sz="1200" b="0" i="0" dirty="0">
                    <a:solidFill>
                      <a:srgbClr val="3B3916"/>
                    </a:solidFill>
                    <a:effectLst/>
                    <a:latin typeface="Inter" panose="020B0604020202020204" charset="0"/>
                    <a:ea typeface="Inter" panose="020B0604020202020204" charset="0"/>
                  </a:rPr>
                  <a:t> and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US" sz="1200" i="1">
                            <a:solidFill>
                              <a:srgbClr val="3B3916"/>
                            </a:solidFill>
                            <a:latin typeface="Cambria Math" panose="02040503050406030204" pitchFamily="18" charset="0"/>
                            <a:ea typeface="Cambria Math" panose="02040503050406030204" pitchFamily="18" charset="0"/>
                          </a:rPr>
                          <m:t>𝜑</m:t>
                        </m:r>
                      </m:e>
                      <m:sub>
                        <m:r>
                          <a:rPr lang="en-US" sz="1200" b="0" i="1" smtClean="0">
                            <a:solidFill>
                              <a:srgbClr val="3B3916"/>
                            </a:solidFill>
                            <a:latin typeface="Cambria Math" panose="02040503050406030204" pitchFamily="18" charset="0"/>
                            <a:ea typeface="Cambria Math" panose="02040503050406030204" pitchFamily="18" charset="0"/>
                          </a:rPr>
                          <m:t>2</m:t>
                        </m:r>
                      </m:sub>
                    </m:sSub>
                  </m:oMath>
                </a14:m>
                <a:r>
                  <a:rPr lang="en-US" sz="1200" b="0" i="0" dirty="0">
                    <a:solidFill>
                      <a:srgbClr val="3B3916"/>
                    </a:solidFill>
                    <a:effectLst/>
                    <a:latin typeface="Inter" panose="020B0604020202020204" charset="0"/>
                    <a:ea typeface="Inter" panose="020B0604020202020204" charset="0"/>
                  </a:rPr>
                  <a:t> are used. Each SRAM cell contains one-bit </a:t>
                </a:r>
                <a14:m>
                  <m:oMath xmlns:m="http://schemas.openxmlformats.org/officeDocument/2006/math">
                    <m:sSubSup>
                      <m:sSubSupPr>
                        <m:ctrlPr>
                          <a:rPr lang="en-US" sz="1200" i="1">
                            <a:solidFill>
                              <a:srgbClr val="3B3916"/>
                            </a:solidFill>
                            <a:latin typeface="Cambria Math" panose="02040503050406030204" pitchFamily="18" charset="0"/>
                            <a:ea typeface="Inter" panose="020B0604020202020204" charset="0"/>
                          </a:rPr>
                        </m:ctrlPr>
                      </m:sSubSupPr>
                      <m:e>
                        <m:r>
                          <a:rPr lang="en-IN" sz="1200" i="1">
                            <a:solidFill>
                              <a:srgbClr val="3B3916"/>
                            </a:solidFill>
                            <a:latin typeface="Cambria Math" panose="02040503050406030204" pitchFamily="18" charset="0"/>
                            <a:ea typeface="Inter" panose="020B0604020202020204" charset="0"/>
                          </a:rPr>
                          <m:t>𝑏</m:t>
                        </m:r>
                      </m:e>
                      <m:sub>
                        <m:r>
                          <a:rPr lang="en-IN" sz="1200" i="1">
                            <a:solidFill>
                              <a:srgbClr val="3B3916"/>
                            </a:solidFill>
                            <a:latin typeface="Cambria Math" panose="02040503050406030204" pitchFamily="18" charset="0"/>
                            <a:ea typeface="Inter" panose="020B0604020202020204" charset="0"/>
                          </a:rPr>
                          <m:t>𝑛</m:t>
                        </m:r>
                      </m:sub>
                      <m:sup>
                        <m:r>
                          <a:rPr lang="en-IN" sz="1200" i="1">
                            <a:solidFill>
                              <a:srgbClr val="3B3916"/>
                            </a:solidFill>
                            <a:latin typeface="Cambria Math" panose="02040503050406030204" pitchFamily="18" charset="0"/>
                            <a:ea typeface="Inter" panose="020B0604020202020204" charset="0"/>
                          </a:rPr>
                          <m:t>𝑘</m:t>
                        </m:r>
                      </m:sup>
                    </m:sSubSup>
                    <m:r>
                      <a:rPr lang="en-IN" sz="1200" i="1">
                        <a:solidFill>
                          <a:srgbClr val="3B3916"/>
                        </a:solidFill>
                        <a:latin typeface="Cambria Math" panose="02040503050406030204" pitchFamily="18" charset="0"/>
                        <a:ea typeface="Inter" panose="020B0604020202020204" charset="0"/>
                      </a:rPr>
                      <m:t> </m:t>
                    </m:r>
                  </m:oMath>
                </a14:m>
                <a:r>
                  <a:rPr lang="en-US" sz="1200" b="0" i="0" dirty="0">
                    <a:solidFill>
                      <a:srgbClr val="3B3916"/>
                    </a:solidFill>
                    <a:effectLst/>
                    <a:latin typeface="Inter" panose="020B0604020202020204" charset="0"/>
                    <a:ea typeface="Inter" panose="020B0604020202020204" charset="0"/>
                  </a:rPr>
                  <a:t>of the weights and controls one stage of the pipeline DAC. Based on the value of the corresponding capacitor is either charged to either </a:t>
                </a:r>
                <a14:m>
                  <m:oMath xmlns:m="http://schemas.openxmlformats.org/officeDocument/2006/math">
                    <m:sSub>
                      <m:sSubPr>
                        <m:ctrlPr>
                          <a:rPr lang="en-US" sz="1200" b="0" i="1" smtClean="0">
                            <a:solidFill>
                              <a:srgbClr val="3B3916"/>
                            </a:solidFill>
                            <a:effectLst/>
                            <a:latin typeface="Cambria Math" panose="02040503050406030204" pitchFamily="18" charset="0"/>
                            <a:ea typeface="Inter" panose="020B0604020202020204" charset="0"/>
                          </a:rPr>
                        </m:ctrlPr>
                      </m:sSubPr>
                      <m:e>
                        <m:r>
                          <a:rPr lang="en-IN" sz="1200" b="0" i="1" smtClean="0">
                            <a:solidFill>
                              <a:srgbClr val="3B3916"/>
                            </a:solidFill>
                            <a:effectLst/>
                            <a:latin typeface="Cambria Math" panose="02040503050406030204" pitchFamily="18" charset="0"/>
                            <a:ea typeface="Inter" panose="020B0604020202020204" charset="0"/>
                          </a:rPr>
                          <m:t>𝑉</m:t>
                        </m:r>
                      </m:e>
                      <m:sub>
                        <m:r>
                          <a:rPr lang="en-IN" sz="1200" b="0" i="1" smtClean="0">
                            <a:solidFill>
                              <a:srgbClr val="3B3916"/>
                            </a:solidFill>
                            <a:effectLst/>
                            <a:latin typeface="Cambria Math" panose="02040503050406030204" pitchFamily="18" charset="0"/>
                            <a:ea typeface="Inter" panose="020B0604020202020204" charset="0"/>
                          </a:rPr>
                          <m:t>𝑝𝑟𝑒</m:t>
                        </m:r>
                      </m:sub>
                    </m:sSub>
                  </m:oMath>
                </a14:m>
                <a:r>
                  <a:rPr lang="en-US" sz="1200" b="0" i="0" dirty="0">
                    <a:solidFill>
                      <a:srgbClr val="3B3916"/>
                    </a:solidFill>
                    <a:effectLst/>
                    <a:latin typeface="Inter" panose="020B0604020202020204" charset="0"/>
                    <a:ea typeface="Inter" panose="020B0604020202020204" charset="0"/>
                  </a:rPr>
                  <a:t> or to the common node</a:t>
                </a:r>
                <a:r>
                  <a:rPr lang="en-US" sz="1200" dirty="0">
                    <a:solidFill>
                      <a:srgbClr val="3B3916"/>
                    </a:solidFill>
                    <a:latin typeface="Inter" panose="020B0604020202020204" charset="0"/>
                    <a:ea typeface="Inter" panose="020B0604020202020204" charset="0"/>
                  </a:rPr>
                  <a:t>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IN" sz="1200" i="1">
                            <a:solidFill>
                              <a:srgbClr val="3B3916"/>
                            </a:solidFill>
                            <a:latin typeface="Cambria Math" panose="02040503050406030204" pitchFamily="18" charset="0"/>
                            <a:ea typeface="Inter" panose="020B0604020202020204" charset="0"/>
                          </a:rPr>
                          <m:t>𝑉</m:t>
                        </m:r>
                      </m:e>
                      <m:sub>
                        <m:r>
                          <a:rPr lang="en-IN" sz="1200" b="0" i="1" smtClean="0">
                            <a:solidFill>
                              <a:srgbClr val="3B3916"/>
                            </a:solidFill>
                            <a:latin typeface="Cambria Math" panose="02040503050406030204" pitchFamily="18" charset="0"/>
                            <a:ea typeface="Inter" panose="020B0604020202020204" charset="0"/>
                          </a:rPr>
                          <m:t>𝐶𝑀</m:t>
                        </m:r>
                      </m:sub>
                    </m:sSub>
                  </m:oMath>
                </a14:m>
                <a:r>
                  <a:rPr lang="en-US" sz="1200" b="0" i="0" dirty="0">
                    <a:solidFill>
                      <a:srgbClr val="3B3916"/>
                    </a:solidFill>
                    <a:effectLst/>
                    <a:latin typeface="Inter" panose="020B0604020202020204" charset="0"/>
                    <a:ea typeface="Inter" panose="020B0604020202020204" charset="0"/>
                  </a:rPr>
                  <a:t> . Next, the top plates of capacitor </a:t>
                </a:r>
                <a14:m>
                  <m:oMath xmlns:m="http://schemas.openxmlformats.org/officeDocument/2006/math">
                    <m:sSub>
                      <m:sSubPr>
                        <m:ctrlPr>
                          <a:rPr lang="en-US" sz="1200" i="1" smtClean="0">
                            <a:solidFill>
                              <a:srgbClr val="3B3916"/>
                            </a:solidFill>
                            <a:latin typeface="Cambria Math" panose="02040503050406030204" pitchFamily="18" charset="0"/>
                            <a:ea typeface="Inter" panose="020B0604020202020204" charset="0"/>
                          </a:rPr>
                        </m:ctrlPr>
                      </m:sSubPr>
                      <m:e>
                        <m:r>
                          <a:rPr lang="en-IN" sz="1200" b="0" i="1" smtClean="0">
                            <a:solidFill>
                              <a:srgbClr val="3B3916"/>
                            </a:solidFill>
                            <a:latin typeface="Cambria Math" panose="02040503050406030204" pitchFamily="18" charset="0"/>
                            <a:ea typeface="Inter" panose="020B0604020202020204" charset="0"/>
                          </a:rPr>
                          <m:t>𝐶</m:t>
                        </m:r>
                      </m:e>
                      <m:sub>
                        <m:r>
                          <a:rPr lang="en-IN" sz="1200" b="0" i="1" smtClean="0">
                            <a:solidFill>
                              <a:srgbClr val="3B3916"/>
                            </a:solidFill>
                            <a:latin typeface="Cambria Math" panose="02040503050406030204" pitchFamily="18" charset="0"/>
                            <a:ea typeface="Inter" panose="020B0604020202020204" charset="0"/>
                          </a:rPr>
                          <m:t>𝑘</m:t>
                        </m:r>
                      </m:sub>
                    </m:sSub>
                    <m:r>
                      <a:rPr lang="en-IN" sz="1200" i="1">
                        <a:solidFill>
                          <a:srgbClr val="3B3916"/>
                        </a:solidFill>
                        <a:latin typeface="Cambria Math" panose="02040503050406030204" pitchFamily="18" charset="0"/>
                        <a:ea typeface="Inter" panose="020B0604020202020204" charset="0"/>
                      </a:rPr>
                      <m:t> </m:t>
                    </m:r>
                  </m:oMath>
                </a14:m>
                <a:r>
                  <a:rPr lang="en-US" sz="1200" b="0" i="0" dirty="0">
                    <a:solidFill>
                      <a:srgbClr val="3B3916"/>
                    </a:solidFill>
                    <a:effectLst/>
                    <a:latin typeface="Inter" panose="020B0604020202020204" charset="0"/>
                    <a:ea typeface="Inter" panose="020B0604020202020204" charset="0"/>
                  </a:rPr>
                  <a:t>and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IN" sz="1200" i="1">
                            <a:solidFill>
                              <a:srgbClr val="3B3916"/>
                            </a:solidFill>
                            <a:latin typeface="Cambria Math" panose="02040503050406030204" pitchFamily="18" charset="0"/>
                            <a:ea typeface="Inter" panose="020B0604020202020204" charset="0"/>
                          </a:rPr>
                          <m:t>𝐶</m:t>
                        </m:r>
                      </m:e>
                      <m:sub>
                        <m:r>
                          <a:rPr lang="en-IN" sz="1200" i="1">
                            <a:solidFill>
                              <a:srgbClr val="3B3916"/>
                            </a:solidFill>
                            <a:latin typeface="Cambria Math" panose="02040503050406030204" pitchFamily="18" charset="0"/>
                            <a:ea typeface="Inter" panose="020B0604020202020204" charset="0"/>
                          </a:rPr>
                          <m:t>𝑘</m:t>
                        </m:r>
                        <m:r>
                          <a:rPr lang="en-IN" sz="1200" b="0" i="1" smtClean="0">
                            <a:solidFill>
                              <a:srgbClr val="3B3916"/>
                            </a:solidFill>
                            <a:latin typeface="Cambria Math" panose="02040503050406030204" pitchFamily="18" charset="0"/>
                            <a:ea typeface="Inter" panose="020B0604020202020204" charset="0"/>
                          </a:rPr>
                          <m:t>−1</m:t>
                        </m:r>
                      </m:sub>
                    </m:sSub>
                  </m:oMath>
                </a14:m>
                <a:r>
                  <a:rPr lang="en-US" sz="1200" b="0" i="0" dirty="0">
                    <a:solidFill>
                      <a:srgbClr val="3B3916"/>
                    </a:solidFill>
                    <a:effectLst/>
                    <a:latin typeface="Inter" panose="020B0604020202020204" charset="0"/>
                    <a:ea typeface="Inter" panose="020B0604020202020204" charset="0"/>
                  </a:rPr>
                  <a:t> are shorted, which averages their voltages.</a:t>
                </a:r>
              </a:p>
              <a:p>
                <a:endParaRPr lang="en-US" sz="1200" dirty="0">
                  <a:solidFill>
                    <a:srgbClr val="3B3916"/>
                  </a:solidFill>
                  <a:latin typeface="Inter" panose="020B0604020202020204" charset="0"/>
                  <a:ea typeface="Inter" panose="020B0604020202020204" charset="0"/>
                </a:endParaRPr>
              </a:p>
              <a:p>
                <a:endParaRPr lang="en-US" sz="1200" dirty="0">
                  <a:solidFill>
                    <a:srgbClr val="3B3916"/>
                  </a:solidFill>
                  <a:latin typeface="Inter" panose="020B0604020202020204" charset="0"/>
                  <a:ea typeface="Inter" panose="020B0604020202020204" charset="0"/>
                </a:endParaRPr>
              </a:p>
              <a:p>
                <a:pPr marL="285750" indent="-285750">
                  <a:buFont typeface="Arial" panose="020B0604020202020204" pitchFamily="34" charset="0"/>
                  <a:buChar char="•"/>
                </a:pPr>
                <a:endParaRPr lang="en-US" sz="1200" dirty="0">
                  <a:solidFill>
                    <a:srgbClr val="3B3916"/>
                  </a:solidFill>
                  <a:latin typeface="Inter" panose="020B0604020202020204" charset="0"/>
                  <a:ea typeface="Inter" panose="020B0604020202020204" charset="0"/>
                </a:endParaRPr>
              </a:p>
              <a:p>
                <a:pPr marL="171450" indent="-1714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This procedure is continued until all the magnitude bits of the weights are processed, yielding the</a:t>
                </a:r>
                <a:br>
                  <a:rPr lang="en-US" sz="1200" dirty="0">
                    <a:solidFill>
                      <a:srgbClr val="3B3916"/>
                    </a:solidFill>
                    <a:latin typeface="Inter" panose="020B0604020202020204" charset="0"/>
                    <a:ea typeface="Inter" panose="020B0604020202020204" charset="0"/>
                  </a:rPr>
                </a:br>
                <a:r>
                  <a:rPr lang="en-US" sz="1200" b="0" i="0" dirty="0">
                    <a:solidFill>
                      <a:srgbClr val="3B3916"/>
                    </a:solidFill>
                    <a:effectLst/>
                    <a:latin typeface="Inter" panose="020B0604020202020204" charset="0"/>
                    <a:ea typeface="Inter" panose="020B0604020202020204" charset="0"/>
                  </a:rPr>
                  <a:t>weight-proportional voltage </a:t>
                </a:r>
                <a14:m>
                  <m:oMath xmlns:m="http://schemas.openxmlformats.org/officeDocument/2006/math">
                    <m:sSub>
                      <m:sSubPr>
                        <m:ctrlPr>
                          <a:rPr lang="en-US" sz="1400" b="0" i="1" smtClean="0">
                            <a:solidFill>
                              <a:srgbClr val="3B3916"/>
                            </a:solidFill>
                            <a:effectLst/>
                            <a:latin typeface="Cambria Math" panose="02040503050406030204" pitchFamily="18" charset="0"/>
                            <a:ea typeface="Inter" panose="020B0604020202020204" charset="0"/>
                          </a:rPr>
                        </m:ctrlPr>
                      </m:sSubPr>
                      <m:e>
                        <m:r>
                          <a:rPr lang="en-IN" sz="1400" b="0" i="1" smtClean="0">
                            <a:solidFill>
                              <a:srgbClr val="3B3916"/>
                            </a:solidFill>
                            <a:effectLst/>
                            <a:latin typeface="Cambria Math" panose="02040503050406030204" pitchFamily="18" charset="0"/>
                            <a:ea typeface="Inter" panose="020B0604020202020204" charset="0"/>
                          </a:rPr>
                          <m:t>𝑉</m:t>
                        </m:r>
                      </m:e>
                      <m:sub>
                        <m:r>
                          <a:rPr lang="en-IN" sz="1400" b="0" i="1" smtClean="0">
                            <a:solidFill>
                              <a:srgbClr val="3B3916"/>
                            </a:solidFill>
                            <a:effectLst/>
                            <a:latin typeface="Cambria Math" panose="02040503050406030204" pitchFamily="18" charset="0"/>
                            <a:ea typeface="Inter" panose="020B0604020202020204" charset="0"/>
                          </a:rPr>
                          <m:t>𝑤</m:t>
                        </m:r>
                        <m:r>
                          <a:rPr lang="en-IN" sz="1400" b="0" i="1" smtClean="0">
                            <a:solidFill>
                              <a:srgbClr val="3B3916"/>
                            </a:solidFill>
                            <a:effectLst/>
                            <a:latin typeface="Cambria Math" panose="02040503050406030204" pitchFamily="18" charset="0"/>
                            <a:ea typeface="Inter" panose="020B0604020202020204" charset="0"/>
                          </a:rPr>
                          <m:t>,</m:t>
                        </m:r>
                        <m:r>
                          <a:rPr lang="en-IN" sz="1400" b="0" i="1" smtClean="0">
                            <a:solidFill>
                              <a:srgbClr val="3B3916"/>
                            </a:solidFill>
                            <a:effectLst/>
                            <a:latin typeface="Cambria Math" panose="02040503050406030204" pitchFamily="18" charset="0"/>
                            <a:ea typeface="Inter" panose="020B0604020202020204" charset="0"/>
                          </a:rPr>
                          <m:t>𝑛</m:t>
                        </m:r>
                      </m:sub>
                    </m:sSub>
                  </m:oMath>
                </a14:m>
                <a:r>
                  <a:rPr lang="en-US" dirty="0">
                    <a:solidFill>
                      <a:srgbClr val="3B3916"/>
                    </a:solidFill>
                  </a:rPr>
                  <a:t>.</a:t>
                </a:r>
                <a:br>
                  <a:rPr lang="en-US" dirty="0">
                    <a:solidFill>
                      <a:srgbClr val="3B3916"/>
                    </a:solidFill>
                  </a:rPr>
                </a:br>
                <a:endParaRPr lang="en-IN" dirty="0">
                  <a:solidFill>
                    <a:srgbClr val="3B3916"/>
                  </a:solidFill>
                </a:endParaRPr>
              </a:p>
            </p:txBody>
          </p:sp>
        </mc:Choice>
        <mc:Fallback>
          <p:sp>
            <p:nvSpPr>
              <p:cNvPr id="2" name="TextBox 1">
                <a:extLst>
                  <a:ext uri="{FF2B5EF4-FFF2-40B4-BE49-F238E27FC236}">
                    <a16:creationId xmlns:a16="http://schemas.microsoft.com/office/drawing/2014/main" id="{FF60E681-77AA-B94B-79DC-CA8F7C171940}"/>
                  </a:ext>
                </a:extLst>
              </p:cNvPr>
              <p:cNvSpPr txBox="1">
                <a:spLocks noRot="1" noChangeAspect="1" noMove="1" noResize="1" noEditPoints="1" noAdjustHandles="1" noChangeArrowheads="1" noChangeShapeType="1" noTextEdit="1"/>
              </p:cNvSpPr>
              <p:nvPr/>
            </p:nvSpPr>
            <p:spPr>
              <a:xfrm>
                <a:off x="669048" y="1572852"/>
                <a:ext cx="7805853" cy="2405146"/>
              </a:xfrm>
              <a:prstGeom prst="rect">
                <a:avLst/>
              </a:prstGeom>
              <a:blipFill>
                <a:blip r:embed="rId3"/>
                <a:stretch>
                  <a:fillRect/>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E07E85AF-37F9-8583-A4A2-291EA87C12DA}"/>
              </a:ext>
            </a:extLst>
          </p:cNvPr>
          <p:cNvPicPr>
            <a:picLocks noChangeAspect="1"/>
          </p:cNvPicPr>
          <p:nvPr/>
        </p:nvPicPr>
        <p:blipFill>
          <a:blip r:embed="rId4"/>
          <a:stretch>
            <a:fillRect/>
          </a:stretch>
        </p:blipFill>
        <p:spPr>
          <a:xfrm>
            <a:off x="3345977" y="2813265"/>
            <a:ext cx="2532895" cy="362444"/>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B060DA0C-3199-C877-695C-38F96F3EF689}"/>
              </a:ext>
            </a:extLst>
          </p:cNvPr>
          <p:cNvPicPr>
            <a:picLocks noChangeAspect="1"/>
          </p:cNvPicPr>
          <p:nvPr/>
        </p:nvPicPr>
        <p:blipFill>
          <a:blip r:embed="rId5"/>
          <a:stretch>
            <a:fillRect/>
          </a:stretch>
        </p:blipFill>
        <p:spPr>
          <a:xfrm>
            <a:off x="3123615" y="3974852"/>
            <a:ext cx="2896714" cy="4174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4609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33"/>
          <p:cNvSpPr txBox="1">
            <a:spLocks noGrp="1"/>
          </p:cNvSpPr>
          <p:nvPr>
            <p:ph type="title"/>
          </p:nvPr>
        </p:nvSpPr>
        <p:spPr>
          <a:xfrm>
            <a:off x="713225" y="539500"/>
            <a:ext cx="7717500" cy="7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Analog Multiplication</a:t>
            </a:r>
            <a:endParaRPr dirty="0"/>
          </a:p>
        </p:txBody>
      </p:sp>
      <p:grpSp>
        <p:nvGrpSpPr>
          <p:cNvPr id="274" name="Google Shape;274;p33"/>
          <p:cNvGrpSpPr/>
          <p:nvPr/>
        </p:nvGrpSpPr>
        <p:grpSpPr>
          <a:xfrm>
            <a:off x="5467519" y="1753689"/>
            <a:ext cx="411352" cy="411376"/>
            <a:chOff x="4932894" y="2750577"/>
            <a:chExt cx="411352" cy="411376"/>
          </a:xfrm>
        </p:grpSpPr>
        <p:sp>
          <p:nvSpPr>
            <p:cNvPr id="275" name="Google Shape;275;p33"/>
            <p:cNvSpPr/>
            <p:nvPr/>
          </p:nvSpPr>
          <p:spPr>
            <a:xfrm>
              <a:off x="5005479" y="2871520"/>
              <a:ext cx="193528" cy="193645"/>
            </a:xfrm>
            <a:custGeom>
              <a:avLst/>
              <a:gdLst/>
              <a:ahLst/>
              <a:cxnLst/>
              <a:rect l="l" t="t" r="r" b="b"/>
              <a:pathLst>
                <a:path w="8244" h="8249" extrusionOk="0">
                  <a:moveTo>
                    <a:pt x="4122" y="0"/>
                  </a:moveTo>
                  <a:cubicBezTo>
                    <a:pt x="1846" y="0"/>
                    <a:pt x="0" y="1852"/>
                    <a:pt x="0" y="4122"/>
                  </a:cubicBezTo>
                  <a:cubicBezTo>
                    <a:pt x="0" y="6397"/>
                    <a:pt x="1846" y="8249"/>
                    <a:pt x="4122" y="8249"/>
                  </a:cubicBezTo>
                  <a:cubicBezTo>
                    <a:pt x="6398" y="8249"/>
                    <a:pt x="8244" y="6397"/>
                    <a:pt x="8244" y="4122"/>
                  </a:cubicBezTo>
                  <a:cubicBezTo>
                    <a:pt x="8244" y="3279"/>
                    <a:pt x="7989" y="2490"/>
                    <a:pt x="7551" y="1833"/>
                  </a:cubicBezTo>
                  <a:lnTo>
                    <a:pt x="6762" y="2517"/>
                  </a:lnTo>
                  <a:cubicBezTo>
                    <a:pt x="7049" y="2988"/>
                    <a:pt x="7213" y="3535"/>
                    <a:pt x="7213" y="4122"/>
                  </a:cubicBezTo>
                  <a:cubicBezTo>
                    <a:pt x="7213" y="5827"/>
                    <a:pt x="5828" y="7214"/>
                    <a:pt x="4122" y="7214"/>
                  </a:cubicBezTo>
                  <a:cubicBezTo>
                    <a:pt x="2417" y="7214"/>
                    <a:pt x="1030" y="5827"/>
                    <a:pt x="1030" y="4122"/>
                  </a:cubicBezTo>
                  <a:cubicBezTo>
                    <a:pt x="1030" y="2417"/>
                    <a:pt x="2417" y="1031"/>
                    <a:pt x="4122" y="1031"/>
                  </a:cubicBezTo>
                  <a:cubicBezTo>
                    <a:pt x="4870" y="1031"/>
                    <a:pt x="5554" y="1296"/>
                    <a:pt x="6087" y="1738"/>
                  </a:cubicBezTo>
                  <a:lnTo>
                    <a:pt x="6872" y="1058"/>
                  </a:lnTo>
                  <a:cubicBezTo>
                    <a:pt x="6142" y="402"/>
                    <a:pt x="5180" y="0"/>
                    <a:pt x="4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5053837" y="2919902"/>
              <a:ext cx="96811" cy="96764"/>
            </a:xfrm>
            <a:custGeom>
              <a:avLst/>
              <a:gdLst/>
              <a:ahLst/>
              <a:cxnLst/>
              <a:rect l="l" t="t" r="r" b="b"/>
              <a:pathLst>
                <a:path w="4124" h="4122" extrusionOk="0">
                  <a:moveTo>
                    <a:pt x="2062" y="1"/>
                  </a:moveTo>
                  <a:cubicBezTo>
                    <a:pt x="927" y="1"/>
                    <a:pt x="1" y="927"/>
                    <a:pt x="1" y="2061"/>
                  </a:cubicBezTo>
                  <a:cubicBezTo>
                    <a:pt x="1" y="3202"/>
                    <a:pt x="927" y="4122"/>
                    <a:pt x="2062" y="4122"/>
                  </a:cubicBezTo>
                  <a:cubicBezTo>
                    <a:pt x="3197" y="4122"/>
                    <a:pt x="4123" y="3202"/>
                    <a:pt x="4123" y="2061"/>
                  </a:cubicBezTo>
                  <a:cubicBezTo>
                    <a:pt x="4123" y="1733"/>
                    <a:pt x="4045" y="1423"/>
                    <a:pt x="3909" y="1145"/>
                  </a:cubicBezTo>
                  <a:lnTo>
                    <a:pt x="2737" y="2152"/>
                  </a:lnTo>
                  <a:lnTo>
                    <a:pt x="2062" y="1377"/>
                  </a:lnTo>
                  <a:lnTo>
                    <a:pt x="3234" y="365"/>
                  </a:lnTo>
                  <a:cubicBezTo>
                    <a:pt x="2901" y="138"/>
                    <a:pt x="2495"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4932894" y="2798935"/>
              <a:ext cx="354942" cy="363017"/>
            </a:xfrm>
            <a:custGeom>
              <a:avLst/>
              <a:gdLst/>
              <a:ahLst/>
              <a:cxnLst/>
              <a:rect l="l" t="t" r="r" b="b"/>
              <a:pathLst>
                <a:path w="15120" h="15464" extrusionOk="0">
                  <a:moveTo>
                    <a:pt x="7214" y="1"/>
                  </a:moveTo>
                  <a:cubicBezTo>
                    <a:pt x="3234" y="1"/>
                    <a:pt x="1" y="3239"/>
                    <a:pt x="1" y="7214"/>
                  </a:cubicBezTo>
                  <a:cubicBezTo>
                    <a:pt x="1" y="9175"/>
                    <a:pt x="784" y="10958"/>
                    <a:pt x="2062" y="12262"/>
                  </a:cubicBezTo>
                  <a:lnTo>
                    <a:pt x="2062" y="15463"/>
                  </a:lnTo>
                  <a:lnTo>
                    <a:pt x="3092" y="15463"/>
                  </a:lnTo>
                  <a:lnTo>
                    <a:pt x="3092" y="13132"/>
                  </a:lnTo>
                  <a:cubicBezTo>
                    <a:pt x="4259" y="13949"/>
                    <a:pt x="5681" y="14432"/>
                    <a:pt x="7214" y="14432"/>
                  </a:cubicBezTo>
                  <a:cubicBezTo>
                    <a:pt x="8746" y="14432"/>
                    <a:pt x="10168" y="13949"/>
                    <a:pt x="11336" y="13132"/>
                  </a:cubicBezTo>
                  <a:lnTo>
                    <a:pt x="11336" y="15463"/>
                  </a:lnTo>
                  <a:lnTo>
                    <a:pt x="12367" y="15463"/>
                  </a:lnTo>
                  <a:lnTo>
                    <a:pt x="12367" y="12262"/>
                  </a:lnTo>
                  <a:cubicBezTo>
                    <a:pt x="14865" y="9708"/>
                    <a:pt x="15120" y="5733"/>
                    <a:pt x="12986" y="2892"/>
                  </a:cubicBezTo>
                  <a:lnTo>
                    <a:pt x="12986" y="2892"/>
                  </a:lnTo>
                  <a:lnTo>
                    <a:pt x="11422" y="4251"/>
                  </a:lnTo>
                  <a:cubicBezTo>
                    <a:pt x="12020" y="5089"/>
                    <a:pt x="12367" y="6111"/>
                    <a:pt x="12367" y="7214"/>
                  </a:cubicBezTo>
                  <a:cubicBezTo>
                    <a:pt x="12367" y="10060"/>
                    <a:pt x="10054" y="12372"/>
                    <a:pt x="7214" y="12372"/>
                  </a:cubicBezTo>
                  <a:cubicBezTo>
                    <a:pt x="4374" y="12372"/>
                    <a:pt x="2062" y="10060"/>
                    <a:pt x="2062" y="7214"/>
                  </a:cubicBezTo>
                  <a:cubicBezTo>
                    <a:pt x="2062" y="4374"/>
                    <a:pt x="4374" y="2062"/>
                    <a:pt x="7214" y="2062"/>
                  </a:cubicBezTo>
                  <a:cubicBezTo>
                    <a:pt x="8581" y="2062"/>
                    <a:pt x="9827" y="2600"/>
                    <a:pt x="10748" y="3471"/>
                  </a:cubicBezTo>
                  <a:lnTo>
                    <a:pt x="12312" y="2117"/>
                  </a:lnTo>
                  <a:cubicBezTo>
                    <a:pt x="11007" y="808"/>
                    <a:pt x="9202" y="1"/>
                    <a:pt x="7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5221895" y="2750577"/>
              <a:ext cx="122352" cy="116248"/>
            </a:xfrm>
            <a:custGeom>
              <a:avLst/>
              <a:gdLst/>
              <a:ahLst/>
              <a:cxnLst/>
              <a:rect l="l" t="t" r="r" b="b"/>
              <a:pathLst>
                <a:path w="5212" h="4952" extrusionOk="0">
                  <a:moveTo>
                    <a:pt x="2116" y="0"/>
                  </a:moveTo>
                  <a:lnTo>
                    <a:pt x="2116" y="2340"/>
                  </a:lnTo>
                  <a:lnTo>
                    <a:pt x="1" y="4177"/>
                  </a:lnTo>
                  <a:cubicBezTo>
                    <a:pt x="243" y="4419"/>
                    <a:pt x="470" y="4678"/>
                    <a:pt x="675" y="4952"/>
                  </a:cubicBezTo>
                  <a:lnTo>
                    <a:pt x="2836" y="3083"/>
                  </a:lnTo>
                  <a:lnTo>
                    <a:pt x="5208" y="3092"/>
                  </a:lnTo>
                  <a:lnTo>
                    <a:pt x="5212" y="2061"/>
                  </a:lnTo>
                  <a:lnTo>
                    <a:pt x="3147" y="2052"/>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F60E681-77AA-B94B-79DC-CA8F7C171940}"/>
                  </a:ext>
                </a:extLst>
              </p:cNvPr>
              <p:cNvSpPr txBox="1"/>
              <p:nvPr/>
            </p:nvSpPr>
            <p:spPr>
              <a:xfrm>
                <a:off x="605991" y="1378102"/>
                <a:ext cx="7805853" cy="3517310"/>
              </a:xfrm>
              <a:prstGeom prst="rect">
                <a:avLst/>
              </a:prstGeom>
              <a:noFill/>
            </p:spPr>
            <p:txBody>
              <a:bodyPr wrap="square" rtlCol="0">
                <a:spAutoFit/>
              </a:bodyPr>
              <a:lstStyle/>
              <a:p>
                <a:pPr marL="285750" indent="-2857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A multi-bit fixed point multiplication of input </a:t>
                </a:r>
                <a14:m>
                  <m:oMath xmlns:m="http://schemas.openxmlformats.org/officeDocument/2006/math">
                    <m:sSub>
                      <m:sSubPr>
                        <m:ctrlPr>
                          <a:rPr lang="en-US" sz="1200" b="0" i="1" smtClean="0">
                            <a:solidFill>
                              <a:srgbClr val="3B3916"/>
                            </a:solidFill>
                            <a:effectLst/>
                            <a:latin typeface="Cambria Math" panose="02040503050406030204" pitchFamily="18" charset="0"/>
                            <a:ea typeface="Inter" panose="020B0604020202020204" charset="0"/>
                          </a:rPr>
                        </m:ctrlPr>
                      </m:sSubPr>
                      <m:e>
                        <m:r>
                          <a:rPr lang="en-US" sz="1200" b="0" i="1" smtClean="0">
                            <a:solidFill>
                              <a:srgbClr val="3B3916"/>
                            </a:solidFill>
                            <a:effectLst/>
                            <a:latin typeface="Cambria Math" panose="02040503050406030204" pitchFamily="18" charset="0"/>
                            <a:ea typeface="Inter" panose="020B0604020202020204" charset="0"/>
                          </a:rPr>
                          <m:t>𝑥</m:t>
                        </m:r>
                      </m:e>
                      <m:sub>
                        <m:r>
                          <a:rPr lang="en-US" sz="1200" b="0" i="1" smtClean="0">
                            <a:solidFill>
                              <a:srgbClr val="3B3916"/>
                            </a:solidFill>
                            <a:effectLst/>
                            <a:latin typeface="Cambria Math" panose="02040503050406030204" pitchFamily="18" charset="0"/>
                            <a:ea typeface="Inter" panose="020B0604020202020204" charset="0"/>
                          </a:rPr>
                          <m:t>𝑛</m:t>
                        </m:r>
                      </m:sub>
                    </m:sSub>
                  </m:oMath>
                </a14:m>
                <a:r>
                  <a:rPr lang="en-US" sz="1200" b="0" i="0" dirty="0">
                    <a:solidFill>
                      <a:srgbClr val="3B3916"/>
                    </a:solidFill>
                    <a:effectLst/>
                    <a:latin typeface="Inter" panose="020B0604020202020204" charset="0"/>
                    <a:ea typeface="Inter" panose="020B0604020202020204" charset="0"/>
                  </a:rPr>
                  <a:t> with weight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US" sz="1200" b="0" i="1" smtClean="0">
                            <a:solidFill>
                              <a:srgbClr val="3B3916"/>
                            </a:solidFill>
                            <a:latin typeface="Cambria Math" panose="02040503050406030204" pitchFamily="18" charset="0"/>
                            <a:ea typeface="Inter" panose="020B0604020202020204" charset="0"/>
                          </a:rPr>
                          <m:t>𝑤</m:t>
                        </m:r>
                      </m:e>
                      <m:sub>
                        <m:r>
                          <a:rPr lang="en-US" sz="1200" i="1">
                            <a:solidFill>
                              <a:srgbClr val="3B3916"/>
                            </a:solidFill>
                            <a:latin typeface="Cambria Math" panose="02040503050406030204" pitchFamily="18" charset="0"/>
                            <a:ea typeface="Inter" panose="020B0604020202020204" charset="0"/>
                          </a:rPr>
                          <m:t>𝑛</m:t>
                        </m:r>
                      </m:sub>
                    </m:sSub>
                  </m:oMath>
                </a14:m>
                <a:r>
                  <a:rPr lang="en-US" sz="1200" b="0" i="0" dirty="0">
                    <a:solidFill>
                      <a:srgbClr val="3B3916"/>
                    </a:solidFill>
                    <a:effectLst/>
                    <a:latin typeface="Inter" panose="020B0604020202020204" charset="0"/>
                    <a:ea typeface="Inter" panose="020B0604020202020204" charset="0"/>
                  </a:rPr>
                  <a:t> can be represented as follows:</a:t>
                </a:r>
              </a:p>
              <a:p>
                <a:endParaRPr lang="en-US" sz="1200" dirty="0">
                  <a:solidFill>
                    <a:srgbClr val="3B3916"/>
                  </a:solidFill>
                  <a:latin typeface="Inter" panose="020B0604020202020204" charset="0"/>
                  <a:ea typeface="Inter" panose="020B0604020202020204" charset="0"/>
                </a:endParaRPr>
              </a:p>
              <a:p>
                <a:endParaRPr lang="en-US" sz="1200" b="0" i="0" dirty="0">
                  <a:solidFill>
                    <a:srgbClr val="3B3916"/>
                  </a:solidFill>
                  <a:effectLst/>
                  <a:latin typeface="Inter" panose="020B0604020202020204" charset="0"/>
                  <a:ea typeface="Inter" panose="020B0604020202020204" charset="0"/>
                </a:endParaRPr>
              </a:p>
              <a:p>
                <a:endParaRPr lang="en-US" sz="1200" b="0" i="0" dirty="0">
                  <a:solidFill>
                    <a:srgbClr val="3B3916"/>
                  </a:solidFill>
                  <a:effectLst/>
                  <a:latin typeface="Inter" panose="020B0604020202020204" charset="0"/>
                  <a:ea typeface="Inter" panose="020B0604020202020204" charset="0"/>
                </a:endParaRPr>
              </a:p>
              <a:p>
                <a:pPr marL="285750" indent="-2857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The multiplication is carried out successively in </a:t>
                </a:r>
                <a14:m>
                  <m:oMath xmlns:m="http://schemas.openxmlformats.org/officeDocument/2006/math">
                    <m:sSub>
                      <m:sSubPr>
                        <m:ctrlPr>
                          <a:rPr lang="en-US" sz="1200" b="0" i="1" smtClean="0">
                            <a:solidFill>
                              <a:srgbClr val="3B3916"/>
                            </a:solidFill>
                            <a:effectLst/>
                            <a:latin typeface="Cambria Math" panose="02040503050406030204" pitchFamily="18" charset="0"/>
                            <a:ea typeface="Inter" panose="020B0604020202020204" charset="0"/>
                          </a:rPr>
                        </m:ctrlPr>
                      </m:sSubPr>
                      <m:e>
                        <m:r>
                          <a:rPr lang="en-US" sz="1200" b="0" i="1" smtClean="0">
                            <a:solidFill>
                              <a:srgbClr val="3B3916"/>
                            </a:solidFill>
                            <a:effectLst/>
                            <a:latin typeface="Cambria Math" panose="02040503050406030204" pitchFamily="18" charset="0"/>
                            <a:ea typeface="Inter" panose="020B0604020202020204" charset="0"/>
                          </a:rPr>
                          <m:t>𝑛</m:t>
                        </m:r>
                      </m:e>
                      <m:sub>
                        <m:r>
                          <a:rPr lang="en-US" sz="1200" b="0" i="1" smtClean="0">
                            <a:solidFill>
                              <a:srgbClr val="3B3916"/>
                            </a:solidFill>
                            <a:effectLst/>
                            <a:latin typeface="Cambria Math" panose="02040503050406030204" pitchFamily="18" charset="0"/>
                            <a:ea typeface="Inter" panose="020B0604020202020204" charset="0"/>
                          </a:rPr>
                          <m:t>𝑥</m:t>
                        </m:r>
                      </m:sub>
                    </m:sSub>
                  </m:oMath>
                </a14:m>
                <a:r>
                  <a:rPr lang="en-US" sz="1200" b="0" i="0" dirty="0">
                    <a:solidFill>
                      <a:srgbClr val="3B3916"/>
                    </a:solidFill>
                    <a:effectLst/>
                    <a:latin typeface="Inter" panose="020B0604020202020204" charset="0"/>
                    <a:ea typeface="Inter" panose="020B0604020202020204" charset="0"/>
                  </a:rPr>
                  <a:t> multiply and add steps while going through the</a:t>
                </a:r>
                <a:br>
                  <a:rPr lang="en-US" sz="1200" dirty="0">
                    <a:solidFill>
                      <a:srgbClr val="3B3916"/>
                    </a:solidFill>
                    <a:latin typeface="Inter" panose="020B0604020202020204" charset="0"/>
                    <a:ea typeface="Inter" panose="020B0604020202020204" charset="0"/>
                  </a:rPr>
                </a:br>
                <a:r>
                  <a:rPr lang="en-US" sz="1200" b="0" i="0" dirty="0">
                    <a:solidFill>
                      <a:srgbClr val="3B3916"/>
                    </a:solidFill>
                    <a:effectLst/>
                    <a:latin typeface="Inter" panose="020B0604020202020204" charset="0"/>
                    <a:ea typeface="Inter" panose="020B0604020202020204" charset="0"/>
                  </a:rPr>
                  <a:t>input bits one by one.</a:t>
                </a:r>
              </a:p>
              <a:p>
                <a:pPr marL="285750" indent="-2857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Depending on the input bit, in every three cycles, if the input bit is 1, the capacitor produces the weight proportional voltage </a:t>
                </a:r>
                <a14:m>
                  <m:oMath xmlns:m="http://schemas.openxmlformats.org/officeDocument/2006/math">
                    <m:sSub>
                      <m:sSubPr>
                        <m:ctrlPr>
                          <a:rPr lang="en-US" sz="1200" b="0" i="1" smtClean="0">
                            <a:solidFill>
                              <a:srgbClr val="3B3916"/>
                            </a:solidFill>
                            <a:effectLst/>
                            <a:latin typeface="Cambria Math" panose="02040503050406030204" pitchFamily="18" charset="0"/>
                            <a:ea typeface="Inter" panose="020B0604020202020204" charset="0"/>
                          </a:rPr>
                        </m:ctrlPr>
                      </m:sSubPr>
                      <m:e>
                        <m:r>
                          <a:rPr lang="en-IN" sz="1200" b="0" i="1" smtClean="0">
                            <a:solidFill>
                              <a:srgbClr val="3B3916"/>
                            </a:solidFill>
                            <a:effectLst/>
                            <a:latin typeface="Cambria Math" panose="02040503050406030204" pitchFamily="18" charset="0"/>
                            <a:ea typeface="Inter" panose="020B0604020202020204" charset="0"/>
                          </a:rPr>
                          <m:t>𝑉</m:t>
                        </m:r>
                      </m:e>
                      <m:sub>
                        <m:r>
                          <a:rPr lang="en-IN" sz="1200" b="0" i="1" smtClean="0">
                            <a:solidFill>
                              <a:srgbClr val="3B3916"/>
                            </a:solidFill>
                            <a:effectLst/>
                            <a:latin typeface="Cambria Math" panose="02040503050406030204" pitchFamily="18" charset="0"/>
                            <a:ea typeface="Inter" panose="020B0604020202020204" charset="0"/>
                          </a:rPr>
                          <m:t>𝑤</m:t>
                        </m:r>
                        <m:r>
                          <a:rPr lang="en-IN" sz="1200" b="0" i="1" smtClean="0">
                            <a:solidFill>
                              <a:srgbClr val="3B3916"/>
                            </a:solidFill>
                            <a:effectLst/>
                            <a:latin typeface="Cambria Math" panose="02040503050406030204" pitchFamily="18" charset="0"/>
                            <a:ea typeface="Inter" panose="020B0604020202020204" charset="0"/>
                          </a:rPr>
                          <m:t>,</m:t>
                        </m:r>
                        <m:r>
                          <a:rPr lang="en-IN" sz="1200" b="0" i="1" smtClean="0">
                            <a:solidFill>
                              <a:srgbClr val="3B3916"/>
                            </a:solidFill>
                            <a:effectLst/>
                            <a:latin typeface="Cambria Math" panose="02040503050406030204" pitchFamily="18" charset="0"/>
                            <a:ea typeface="Inter" panose="020B0604020202020204" charset="0"/>
                          </a:rPr>
                          <m:t>𝑛</m:t>
                        </m:r>
                      </m:sub>
                    </m:sSub>
                  </m:oMath>
                </a14:m>
                <a:r>
                  <a:rPr lang="en-US" sz="1200" b="0" i="0" dirty="0">
                    <a:solidFill>
                      <a:srgbClr val="3B3916"/>
                    </a:solidFill>
                    <a:effectLst/>
                    <a:latin typeface="Inter" panose="020B0604020202020204" charset="0"/>
                    <a:ea typeface="Inter" panose="020B0604020202020204" charset="0"/>
                  </a:rPr>
                  <a:t>, else 0. This binary multiplication is then accumulated via charge-sharing on a dedicated capacitor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IN" sz="1200" b="0" i="1" smtClean="0">
                            <a:solidFill>
                              <a:srgbClr val="3B3916"/>
                            </a:solidFill>
                            <a:latin typeface="Cambria Math" panose="02040503050406030204" pitchFamily="18" charset="0"/>
                            <a:ea typeface="Inter" panose="020B0604020202020204" charset="0"/>
                          </a:rPr>
                          <m:t>𝐶</m:t>
                        </m:r>
                      </m:e>
                      <m:sub>
                        <m:r>
                          <a:rPr lang="en-IN" sz="1200" b="0" i="1" smtClean="0">
                            <a:solidFill>
                              <a:srgbClr val="3B3916"/>
                            </a:solidFill>
                            <a:latin typeface="Cambria Math" panose="02040503050406030204" pitchFamily="18" charset="0"/>
                            <a:ea typeface="Inter" panose="020B0604020202020204" charset="0"/>
                          </a:rPr>
                          <m:t>𝑜𝑢𝑡</m:t>
                        </m:r>
                        <m:r>
                          <a:rPr lang="en-IN" sz="1200" i="1">
                            <a:solidFill>
                              <a:srgbClr val="3B3916"/>
                            </a:solidFill>
                            <a:latin typeface="Cambria Math" panose="02040503050406030204" pitchFamily="18" charset="0"/>
                            <a:ea typeface="Inter" panose="020B0604020202020204" charset="0"/>
                          </a:rPr>
                          <m:t>,</m:t>
                        </m:r>
                        <m:r>
                          <a:rPr lang="en-IN" sz="1200" i="1">
                            <a:solidFill>
                              <a:srgbClr val="3B3916"/>
                            </a:solidFill>
                            <a:latin typeface="Cambria Math" panose="02040503050406030204" pitchFamily="18" charset="0"/>
                            <a:ea typeface="Inter" panose="020B0604020202020204" charset="0"/>
                          </a:rPr>
                          <m:t>𝑛</m:t>
                        </m:r>
                      </m:sub>
                    </m:sSub>
                  </m:oMath>
                </a14:m>
                <a:r>
                  <a:rPr lang="en-US" sz="1200" b="0" i="0" dirty="0">
                    <a:solidFill>
                      <a:srgbClr val="3B3916"/>
                    </a:solidFill>
                    <a:effectLst/>
                    <a:latin typeface="Inter" panose="020B0604020202020204" charset="0"/>
                    <a:ea typeface="Inter" panose="020B0604020202020204" charset="0"/>
                  </a:rPr>
                  <a:t>.</a:t>
                </a:r>
              </a:p>
              <a:p>
                <a:pPr marL="285750" indent="-285750">
                  <a:buFont typeface="Arial" panose="020B0604020202020204" pitchFamily="34" charset="0"/>
                  <a:buChar char="•"/>
                </a:pPr>
                <a:endParaRPr lang="en-US" sz="1200" dirty="0">
                  <a:solidFill>
                    <a:srgbClr val="3B3916"/>
                  </a:solidFill>
                  <a:latin typeface="Inter" panose="020B0604020202020204" charset="0"/>
                  <a:ea typeface="Inter" panose="020B0604020202020204" charset="0"/>
                </a:endParaRPr>
              </a:p>
              <a:p>
                <a:endParaRPr lang="en-US" sz="1200" dirty="0">
                  <a:solidFill>
                    <a:srgbClr val="3B3916"/>
                  </a:solidFill>
                  <a:latin typeface="Inter" panose="020B0604020202020204" charset="0"/>
                  <a:ea typeface="Inter" panose="020B0604020202020204" charset="0"/>
                </a:endParaRPr>
              </a:p>
              <a:p>
                <a:endParaRPr lang="en-US" sz="1200" b="0" i="0" dirty="0">
                  <a:solidFill>
                    <a:srgbClr val="3B3916"/>
                  </a:solidFill>
                  <a:effectLst/>
                  <a:latin typeface="Inter" panose="020B0604020202020204" charset="0"/>
                  <a:ea typeface="Inter" panose="020B0604020202020204" charset="0"/>
                </a:endParaRPr>
              </a:p>
              <a:p>
                <a:pPr marL="285750" indent="-285750">
                  <a:buFont typeface="Arial" panose="020B0604020202020204" pitchFamily="34" charset="0"/>
                  <a:buChar char="•"/>
                </a:pPr>
                <a:r>
                  <a:rPr lang="en-US" sz="1200" b="0" i="0" dirty="0">
                    <a:solidFill>
                      <a:srgbClr val="3B3916"/>
                    </a:solidFill>
                    <a:effectLst/>
                    <a:latin typeface="Inter" panose="020B0604020202020204" charset="0"/>
                    <a:ea typeface="Inter" panose="020B0604020202020204" charset="0"/>
                  </a:rPr>
                  <a:t>The input bits are traversed LSB to MSB to ensure that added charge corresponds to the respective</a:t>
                </a:r>
                <a:br>
                  <a:rPr lang="en-US" sz="1200" dirty="0">
                    <a:solidFill>
                      <a:srgbClr val="3B3916"/>
                    </a:solidFill>
                    <a:latin typeface="Inter" panose="020B0604020202020204" charset="0"/>
                    <a:ea typeface="Inter" panose="020B0604020202020204" charset="0"/>
                  </a:rPr>
                </a:br>
                <a:r>
                  <a:rPr lang="en-US" sz="1200" b="0" i="0" dirty="0">
                    <a:solidFill>
                      <a:srgbClr val="3B3916"/>
                    </a:solidFill>
                    <a:effectLst/>
                    <a:latin typeface="Inter" panose="020B0604020202020204" charset="0"/>
                    <a:ea typeface="Inter" panose="020B0604020202020204" charset="0"/>
                  </a:rPr>
                  <a:t>bit’s significance. The valid bit </a:t>
                </a:r>
                <a14:m>
                  <m:oMath xmlns:m="http://schemas.openxmlformats.org/officeDocument/2006/math">
                    <m:sSub>
                      <m:sSubPr>
                        <m:ctrlPr>
                          <a:rPr lang="en-US" sz="1200" i="1" smtClean="0">
                            <a:solidFill>
                              <a:srgbClr val="3B3916"/>
                            </a:solidFill>
                            <a:latin typeface="Cambria Math" panose="02040503050406030204" pitchFamily="18" charset="0"/>
                            <a:ea typeface="Inter" panose="020B0604020202020204" charset="0"/>
                          </a:rPr>
                        </m:ctrlPr>
                      </m:sSubPr>
                      <m:e>
                        <m:r>
                          <a:rPr lang="en-IN" sz="1200" b="0" i="1" smtClean="0">
                            <a:solidFill>
                              <a:srgbClr val="3B3916"/>
                            </a:solidFill>
                            <a:latin typeface="Cambria Math" panose="02040503050406030204" pitchFamily="18" charset="0"/>
                            <a:ea typeface="Inter" panose="020B0604020202020204" charset="0"/>
                          </a:rPr>
                          <m:t>𝑑</m:t>
                        </m:r>
                      </m:e>
                      <m:sub>
                        <m:r>
                          <a:rPr lang="en-IN" sz="1200" b="0" i="1" smtClean="0">
                            <a:solidFill>
                              <a:srgbClr val="3B3916"/>
                            </a:solidFill>
                            <a:latin typeface="Cambria Math" panose="02040503050406030204" pitchFamily="18" charset="0"/>
                            <a:ea typeface="Inter" panose="020B0604020202020204" charset="0"/>
                          </a:rPr>
                          <m:t>𝑣𝑎𝑙𝑖𝑑</m:t>
                        </m:r>
                      </m:sub>
                    </m:sSub>
                    <m:r>
                      <a:rPr lang="en-IN" sz="1200" i="1">
                        <a:solidFill>
                          <a:srgbClr val="3B3916"/>
                        </a:solidFill>
                        <a:latin typeface="Cambria Math" panose="02040503050406030204" pitchFamily="18" charset="0"/>
                        <a:ea typeface="Inter" panose="020B0604020202020204" charset="0"/>
                      </a:rPr>
                      <m:t> </m:t>
                    </m:r>
                  </m:oMath>
                </a14:m>
                <a:r>
                  <a:rPr lang="en-US" sz="1200" b="0" i="0" dirty="0">
                    <a:solidFill>
                      <a:srgbClr val="3B3916"/>
                    </a:solidFill>
                    <a:effectLst/>
                    <a:latin typeface="Inter" panose="020B0604020202020204" charset="0"/>
                    <a:ea typeface="Inter" panose="020B0604020202020204" charset="0"/>
                  </a:rPr>
                  <a:t>indicates that the correct voltage </a:t>
                </a:r>
                <a14:m>
                  <m:oMath xmlns:m="http://schemas.openxmlformats.org/officeDocument/2006/math">
                    <m:sSub>
                      <m:sSubPr>
                        <m:ctrlPr>
                          <a:rPr lang="en-US" sz="1200" i="1">
                            <a:solidFill>
                              <a:srgbClr val="3B3916"/>
                            </a:solidFill>
                            <a:latin typeface="Cambria Math" panose="02040503050406030204" pitchFamily="18" charset="0"/>
                            <a:ea typeface="Inter" panose="020B0604020202020204" charset="0"/>
                          </a:rPr>
                        </m:ctrlPr>
                      </m:sSubPr>
                      <m:e>
                        <m:r>
                          <a:rPr lang="en-IN" sz="1200" i="1">
                            <a:solidFill>
                              <a:srgbClr val="3B3916"/>
                            </a:solidFill>
                            <a:latin typeface="Cambria Math" panose="02040503050406030204" pitchFamily="18" charset="0"/>
                            <a:ea typeface="Inter" panose="020B0604020202020204" charset="0"/>
                          </a:rPr>
                          <m:t>𝑉</m:t>
                        </m:r>
                      </m:e>
                      <m:sub>
                        <m:r>
                          <a:rPr lang="en-IN" sz="1200" i="1">
                            <a:solidFill>
                              <a:srgbClr val="3B3916"/>
                            </a:solidFill>
                            <a:latin typeface="Cambria Math" panose="02040503050406030204" pitchFamily="18" charset="0"/>
                            <a:ea typeface="Inter" panose="020B0604020202020204" charset="0"/>
                          </a:rPr>
                          <m:t>𝑤</m:t>
                        </m:r>
                        <m:r>
                          <a:rPr lang="en-IN" sz="1200" i="1">
                            <a:solidFill>
                              <a:srgbClr val="3B3916"/>
                            </a:solidFill>
                            <a:latin typeface="Cambria Math" panose="02040503050406030204" pitchFamily="18" charset="0"/>
                            <a:ea typeface="Inter" panose="020B0604020202020204" charset="0"/>
                          </a:rPr>
                          <m:t>,</m:t>
                        </m:r>
                        <m:r>
                          <a:rPr lang="en-IN" sz="1200" i="1">
                            <a:solidFill>
                              <a:srgbClr val="3B3916"/>
                            </a:solidFill>
                            <a:latin typeface="Cambria Math" panose="02040503050406030204" pitchFamily="18" charset="0"/>
                            <a:ea typeface="Inter" panose="020B0604020202020204" charset="0"/>
                          </a:rPr>
                          <m:t>𝑛</m:t>
                        </m:r>
                      </m:sub>
                    </m:sSub>
                    <m:r>
                      <a:rPr lang="en-IN" sz="1200" i="1">
                        <a:solidFill>
                          <a:srgbClr val="3B3916"/>
                        </a:solidFill>
                        <a:latin typeface="Cambria Math" panose="02040503050406030204" pitchFamily="18" charset="0"/>
                        <a:ea typeface="Inter" panose="020B0604020202020204" charset="0"/>
                      </a:rPr>
                      <m:t> </m:t>
                    </m:r>
                  </m:oMath>
                </a14:m>
                <a:r>
                  <a:rPr lang="en-US" sz="1200" b="0" i="0" dirty="0">
                    <a:solidFill>
                      <a:srgbClr val="3B3916"/>
                    </a:solidFill>
                    <a:effectLst/>
                    <a:latin typeface="Inter" panose="020B0604020202020204" charset="0"/>
                    <a:ea typeface="Inter" panose="020B0604020202020204" charset="0"/>
                  </a:rPr>
                  <a:t>is available after which</a:t>
                </a:r>
                <a:br>
                  <a:rPr lang="en-US" sz="1200" dirty="0">
                    <a:solidFill>
                      <a:srgbClr val="3B3916"/>
                    </a:solidFill>
                    <a:latin typeface="Inter" panose="020B0604020202020204" charset="0"/>
                    <a:ea typeface="Inter" panose="020B0604020202020204" charset="0"/>
                  </a:rPr>
                </a:br>
                <a:r>
                  <a:rPr lang="en-US" sz="1200" b="0" i="0" dirty="0">
                    <a:solidFill>
                      <a:srgbClr val="3B3916"/>
                    </a:solidFill>
                    <a:effectLst/>
                    <a:latin typeface="Inter" panose="020B0604020202020204" charset="0"/>
                    <a:ea typeface="Inter" panose="020B0604020202020204" charset="0"/>
                  </a:rPr>
                  <a:t>the accumulation is initiated. The final equation for output voltage </a:t>
                </a:r>
                <a14:m>
                  <m:oMath xmlns:m="http://schemas.openxmlformats.org/officeDocument/2006/math">
                    <m:sSub>
                      <m:sSubPr>
                        <m:ctrlPr>
                          <a:rPr lang="en-US" sz="1200" b="0" i="1" smtClean="0">
                            <a:solidFill>
                              <a:srgbClr val="3B3916"/>
                            </a:solidFill>
                            <a:effectLst/>
                            <a:latin typeface="Cambria Math" panose="02040503050406030204" pitchFamily="18" charset="0"/>
                            <a:ea typeface="Inter" panose="020B0604020202020204" charset="0"/>
                          </a:rPr>
                        </m:ctrlPr>
                      </m:sSubPr>
                      <m:e>
                        <m:r>
                          <a:rPr lang="en-IN" sz="1200" b="0" i="1" smtClean="0">
                            <a:solidFill>
                              <a:srgbClr val="3B3916"/>
                            </a:solidFill>
                            <a:effectLst/>
                            <a:latin typeface="Cambria Math" panose="02040503050406030204" pitchFamily="18" charset="0"/>
                            <a:ea typeface="Inter" panose="020B0604020202020204" charset="0"/>
                          </a:rPr>
                          <m:t>𝑉</m:t>
                        </m:r>
                      </m:e>
                      <m:sub>
                        <m:r>
                          <a:rPr lang="en-IN" sz="1200" b="0" i="1" smtClean="0">
                            <a:solidFill>
                              <a:srgbClr val="3B3916"/>
                            </a:solidFill>
                            <a:effectLst/>
                            <a:latin typeface="Cambria Math" panose="02040503050406030204" pitchFamily="18" charset="0"/>
                            <a:ea typeface="Inter" panose="020B0604020202020204" charset="0"/>
                          </a:rPr>
                          <m:t>𝐶</m:t>
                        </m:r>
                        <m:r>
                          <a:rPr lang="en-IN" sz="1200" b="0" i="1" smtClean="0">
                            <a:solidFill>
                              <a:srgbClr val="3B3916"/>
                            </a:solidFill>
                            <a:effectLst/>
                            <a:latin typeface="Cambria Math" panose="02040503050406030204" pitchFamily="18" charset="0"/>
                            <a:ea typeface="Inter" panose="020B0604020202020204" charset="0"/>
                          </a:rPr>
                          <m:t>,</m:t>
                        </m:r>
                        <m:r>
                          <a:rPr lang="en-IN" sz="1200" b="0" i="1" smtClean="0">
                            <a:solidFill>
                              <a:srgbClr val="3B3916"/>
                            </a:solidFill>
                            <a:effectLst/>
                            <a:latin typeface="Cambria Math" panose="02040503050406030204" pitchFamily="18" charset="0"/>
                            <a:ea typeface="Inter" panose="020B0604020202020204" charset="0"/>
                          </a:rPr>
                          <m:t>𝑜𝑢𝑡</m:t>
                        </m:r>
                        <m:r>
                          <a:rPr lang="en-IN" sz="1200" b="0" i="1" smtClean="0">
                            <a:solidFill>
                              <a:srgbClr val="3B3916"/>
                            </a:solidFill>
                            <a:effectLst/>
                            <a:latin typeface="Cambria Math" panose="02040503050406030204" pitchFamily="18" charset="0"/>
                            <a:ea typeface="Inter" panose="020B0604020202020204" charset="0"/>
                          </a:rPr>
                          <m:t>,</m:t>
                        </m:r>
                        <m:r>
                          <a:rPr lang="en-IN" sz="1200" b="0" i="1" smtClean="0">
                            <a:solidFill>
                              <a:srgbClr val="3B3916"/>
                            </a:solidFill>
                            <a:effectLst/>
                            <a:latin typeface="Cambria Math" panose="02040503050406030204" pitchFamily="18" charset="0"/>
                            <a:ea typeface="Inter" panose="020B0604020202020204" charset="0"/>
                          </a:rPr>
                          <m:t>𝑓𝑖𝑛𝑎𝑙</m:t>
                        </m:r>
                        <m:r>
                          <a:rPr lang="en-IN" sz="1200" b="0" i="1" smtClean="0">
                            <a:solidFill>
                              <a:srgbClr val="3B3916"/>
                            </a:solidFill>
                            <a:effectLst/>
                            <a:latin typeface="Cambria Math" panose="02040503050406030204" pitchFamily="18" charset="0"/>
                            <a:ea typeface="Inter" panose="020B0604020202020204" charset="0"/>
                          </a:rPr>
                          <m:t>,</m:t>
                        </m:r>
                        <m:r>
                          <a:rPr lang="en-IN" sz="1200" b="0" i="1" smtClean="0">
                            <a:solidFill>
                              <a:srgbClr val="3B3916"/>
                            </a:solidFill>
                            <a:effectLst/>
                            <a:latin typeface="Cambria Math" panose="02040503050406030204" pitchFamily="18" charset="0"/>
                            <a:ea typeface="Inter" panose="020B0604020202020204" charset="0"/>
                          </a:rPr>
                          <m:t>𝑛</m:t>
                        </m:r>
                      </m:sub>
                    </m:sSub>
                    <m:r>
                      <a:rPr lang="en-IN" sz="1200" b="0" i="1" smtClean="0">
                        <a:solidFill>
                          <a:srgbClr val="3B3916"/>
                        </a:solidFill>
                        <a:effectLst/>
                        <a:latin typeface="Cambria Math" panose="02040503050406030204" pitchFamily="18" charset="0"/>
                        <a:ea typeface="Inter" panose="020B0604020202020204" charset="0"/>
                      </a:rPr>
                      <m:t> </m:t>
                    </m:r>
                  </m:oMath>
                </a14:m>
                <a:r>
                  <a:rPr lang="en-US" sz="1200" b="0" i="0" dirty="0">
                    <a:solidFill>
                      <a:srgbClr val="3B3916"/>
                    </a:solidFill>
                    <a:effectLst/>
                    <a:latin typeface="Inter" panose="020B0604020202020204" charset="0"/>
                    <a:ea typeface="Inter" panose="020B0604020202020204" charset="0"/>
                  </a:rPr>
                  <a:t>is:</a:t>
                </a:r>
              </a:p>
              <a:p>
                <a:endParaRPr lang="en-US" sz="1200" dirty="0">
                  <a:solidFill>
                    <a:srgbClr val="3B3916"/>
                  </a:solidFill>
                  <a:latin typeface="Inter" panose="020B0604020202020204" charset="0"/>
                  <a:ea typeface="Inter" panose="020B0604020202020204" charset="0"/>
                </a:endParaRPr>
              </a:p>
              <a:p>
                <a:br>
                  <a:rPr lang="en-US" dirty="0">
                    <a:solidFill>
                      <a:srgbClr val="3B3916"/>
                    </a:solidFill>
                  </a:rPr>
                </a:br>
                <a:endParaRPr lang="en-IN" dirty="0">
                  <a:solidFill>
                    <a:srgbClr val="3B3916"/>
                  </a:solidFill>
                </a:endParaRPr>
              </a:p>
            </p:txBody>
          </p:sp>
        </mc:Choice>
        <mc:Fallback>
          <p:sp>
            <p:nvSpPr>
              <p:cNvPr id="2" name="TextBox 1">
                <a:extLst>
                  <a:ext uri="{FF2B5EF4-FFF2-40B4-BE49-F238E27FC236}">
                    <a16:creationId xmlns:a16="http://schemas.microsoft.com/office/drawing/2014/main" id="{FF60E681-77AA-B94B-79DC-CA8F7C171940}"/>
                  </a:ext>
                </a:extLst>
              </p:cNvPr>
              <p:cNvSpPr txBox="1">
                <a:spLocks noRot="1" noChangeAspect="1" noMove="1" noResize="1" noEditPoints="1" noAdjustHandles="1" noChangeArrowheads="1" noChangeShapeType="1" noTextEdit="1"/>
              </p:cNvSpPr>
              <p:nvPr/>
            </p:nvSpPr>
            <p:spPr>
              <a:xfrm>
                <a:off x="605991" y="1378102"/>
                <a:ext cx="7805853" cy="3517310"/>
              </a:xfrm>
              <a:prstGeom prst="rect">
                <a:avLst/>
              </a:prstGeom>
              <a:blipFill>
                <a:blip r:embed="rId3"/>
                <a:stretch>
                  <a:fillRect/>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DA0F899D-49C9-FEE5-FA82-32FAC3EA2C9C}"/>
              </a:ext>
            </a:extLst>
          </p:cNvPr>
          <p:cNvPicPr>
            <a:picLocks noChangeAspect="1"/>
          </p:cNvPicPr>
          <p:nvPr/>
        </p:nvPicPr>
        <p:blipFill>
          <a:blip r:embed="rId4"/>
          <a:stretch>
            <a:fillRect/>
          </a:stretch>
        </p:blipFill>
        <p:spPr>
          <a:xfrm>
            <a:off x="3447320" y="3116067"/>
            <a:ext cx="2584061" cy="40534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BA43E40-2264-1F3D-D813-E3252B505807}"/>
              </a:ext>
            </a:extLst>
          </p:cNvPr>
          <p:cNvPicPr>
            <a:picLocks noChangeAspect="1"/>
          </p:cNvPicPr>
          <p:nvPr/>
        </p:nvPicPr>
        <p:blipFill>
          <a:blip r:embed="rId5"/>
          <a:stretch>
            <a:fillRect/>
          </a:stretch>
        </p:blipFill>
        <p:spPr>
          <a:xfrm>
            <a:off x="2983549" y="4268021"/>
            <a:ext cx="3511602" cy="458035"/>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A15FDC47-CEBB-2F41-AE24-382AEECDBF47}"/>
              </a:ext>
            </a:extLst>
          </p:cNvPr>
          <p:cNvPicPr>
            <a:picLocks noChangeAspect="1"/>
          </p:cNvPicPr>
          <p:nvPr/>
        </p:nvPicPr>
        <p:blipFill>
          <a:blip r:embed="rId6"/>
          <a:stretch>
            <a:fillRect/>
          </a:stretch>
        </p:blipFill>
        <p:spPr>
          <a:xfrm>
            <a:off x="3407258" y="1621844"/>
            <a:ext cx="2664184" cy="4961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37676630"/>
      </p:ext>
    </p:extLst>
  </p:cSld>
  <p:clrMapOvr>
    <a:masterClrMapping/>
  </p:clrMapOvr>
</p:sld>
</file>

<file path=ppt/theme/theme1.xml><?xml version="1.0" encoding="utf-8"?>
<a:theme xmlns:a="http://schemas.openxmlformats.org/drawingml/2006/main" name="Strategy Progress Review Meeting by Slidesgo">
  <a:themeElements>
    <a:clrScheme name="Simple Light">
      <a:dk1>
        <a:srgbClr val="2F2D08"/>
      </a:dk1>
      <a:lt1>
        <a:srgbClr val="F5F5F3"/>
      </a:lt1>
      <a:dk2>
        <a:srgbClr val="BABFA9"/>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0BD9760C60E7479C9C26CE14184F94" ma:contentTypeVersion="3" ma:contentTypeDescription="Create a new document." ma:contentTypeScope="" ma:versionID="2a34168a7fcc42f69c02d9f01efd1d27">
  <xsd:schema xmlns:xsd="http://www.w3.org/2001/XMLSchema" xmlns:xs="http://www.w3.org/2001/XMLSchema" xmlns:p="http://schemas.microsoft.com/office/2006/metadata/properties" xmlns:ns3="5c5d984d-94e3-422f-bcf9-d2661b7fdd83" targetNamespace="http://schemas.microsoft.com/office/2006/metadata/properties" ma:root="true" ma:fieldsID="bcf923faeae25fcc2a6496755687dd63" ns3:_="">
    <xsd:import namespace="5c5d984d-94e3-422f-bcf9-d2661b7fdd83"/>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5d984d-94e3-422f-bcf9-d2661b7fdd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c5d984d-94e3-422f-bcf9-d2661b7fdd83" xsi:nil="true"/>
  </documentManagement>
</p:properties>
</file>

<file path=customXml/itemProps1.xml><?xml version="1.0" encoding="utf-8"?>
<ds:datastoreItem xmlns:ds="http://schemas.openxmlformats.org/officeDocument/2006/customXml" ds:itemID="{C96BDD35-D5A7-41D5-BE1B-927C72BEA8DE}">
  <ds:schemaRefs>
    <ds:schemaRef ds:uri="http://schemas.microsoft.com/sharepoint/v3/contenttype/forms"/>
  </ds:schemaRefs>
</ds:datastoreItem>
</file>

<file path=customXml/itemProps2.xml><?xml version="1.0" encoding="utf-8"?>
<ds:datastoreItem xmlns:ds="http://schemas.openxmlformats.org/officeDocument/2006/customXml" ds:itemID="{EB4FF869-7687-4E16-B792-1898D1B8AF11}">
  <ds:schemaRefs>
    <ds:schemaRef ds:uri="5c5d984d-94e3-422f-bcf9-d2661b7fdd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3DC2950-29F2-4E10-826C-2BD0963BB449}">
  <ds:schemaRefs>
    <ds:schemaRef ds:uri="http://schemas.microsoft.com/office/2006/metadata/properties"/>
    <ds:schemaRef ds:uri="5c5d984d-94e3-422f-bcf9-d2661b7fdd83"/>
    <ds:schemaRef ds:uri="http://purl.org/dc/terms/"/>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1814</TotalTime>
  <Words>1714</Words>
  <Application>Microsoft Office PowerPoint</Application>
  <PresentationFormat>On-screen Show (16:9)</PresentationFormat>
  <Paragraphs>185</Paragraphs>
  <Slides>40</Slides>
  <Notes>20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Bebas Neue</vt:lpstr>
      <vt:lpstr>Cambria Math</vt:lpstr>
      <vt:lpstr>Anaheim</vt:lpstr>
      <vt:lpstr>Arial</vt:lpstr>
      <vt:lpstr>Nunito Light</vt:lpstr>
      <vt:lpstr>Prosto One</vt:lpstr>
      <vt:lpstr>Inter</vt:lpstr>
      <vt:lpstr>Strategy Progress Review Meeting by Slidesgo</vt:lpstr>
      <vt:lpstr>VLSI Architecture Design</vt:lpstr>
      <vt:lpstr>Table of contents</vt:lpstr>
      <vt:lpstr>Introduction</vt:lpstr>
      <vt:lpstr>Introduction</vt:lpstr>
      <vt:lpstr>Introduction</vt:lpstr>
      <vt:lpstr>Proposed IMCU CIRCUIT</vt:lpstr>
      <vt:lpstr>Proposed IMCU Circuit</vt:lpstr>
      <vt:lpstr>DAC Conversion</vt:lpstr>
      <vt:lpstr>Analog Multiplication</vt:lpstr>
      <vt:lpstr>Analog Accumulator</vt:lpstr>
      <vt:lpstr>3-Bit IMCU</vt:lpstr>
      <vt:lpstr>3-Bit IMCU</vt:lpstr>
      <vt:lpstr>Energy consumption and Power</vt:lpstr>
      <vt:lpstr>Energy consumption and Power</vt:lpstr>
      <vt:lpstr>Energy consumption and Power</vt:lpstr>
      <vt:lpstr>3-Bit IMCU</vt:lpstr>
      <vt:lpstr>3-Bit IMCU</vt:lpstr>
      <vt:lpstr>Energy consumption and Power</vt:lpstr>
      <vt:lpstr>Noise and Non-linearity</vt:lpstr>
      <vt:lpstr>Implementation</vt:lpstr>
      <vt:lpstr>6T-SRAM Block</vt:lpstr>
      <vt:lpstr>6T-SRAM Block</vt:lpstr>
      <vt:lpstr>3-Bit SRAM Unit</vt:lpstr>
      <vt:lpstr>Implemented 3-Bit IMCU</vt:lpstr>
      <vt:lpstr>Extended to 4-bit and 5-bit</vt:lpstr>
      <vt:lpstr>PowerPoint Presentation</vt:lpstr>
      <vt:lpstr>Results</vt:lpstr>
      <vt:lpstr>Layout of 3-Bit IMCU</vt:lpstr>
      <vt:lpstr>Graphs for 3-bit IMCU</vt:lpstr>
      <vt:lpstr>Layout of 4-Bit IMCU</vt:lpstr>
      <vt:lpstr>Graphs for 4-bit IMCU</vt:lpstr>
      <vt:lpstr>Layout of 5-Bit IMCU</vt:lpstr>
      <vt:lpstr>Graphs for 5-bit IMCU</vt:lpstr>
      <vt:lpstr>Final Results</vt:lpstr>
      <vt:lpstr>Conclusions</vt:lpstr>
      <vt:lpstr>Conclusions</vt:lpstr>
      <vt:lpstr>Future Work</vt:lpstr>
      <vt:lpstr>Future Work</vt:lpstr>
      <vt:lpstr>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VLSI Architecture Design</dc:title>
  <dc:creator>Aamod B K</dc:creator>
  <cp:lastModifiedBy>IMT2020546 Aamod B K</cp:lastModifiedBy>
  <cp:revision>19</cp:revision>
  <dcterms:modified xsi:type="dcterms:W3CDTF">2023-04-25T04:52:47Z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0x010100E40BD9760C60E7479C9C26CE14184F94</vt:lpwstr>
  </property>
</Properties>
</file>